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8"/>
  </p:notesMasterIdLst>
  <p:sldIdLst>
    <p:sldId id="256" r:id="rId2"/>
    <p:sldId id="324" r:id="rId3"/>
    <p:sldId id="320" r:id="rId4"/>
    <p:sldId id="325" r:id="rId5"/>
    <p:sldId id="329" r:id="rId6"/>
    <p:sldId id="330" r:id="rId7"/>
    <p:sldId id="331" r:id="rId8"/>
    <p:sldId id="332" r:id="rId9"/>
    <p:sldId id="333" r:id="rId10"/>
    <p:sldId id="334" r:id="rId11"/>
    <p:sldId id="338" r:id="rId12"/>
    <p:sldId id="336" r:id="rId13"/>
    <p:sldId id="337" r:id="rId14"/>
    <p:sldId id="340" r:id="rId15"/>
    <p:sldId id="341" r:id="rId16"/>
    <p:sldId id="339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1" autoAdjust="0"/>
    <p:restoredTop sz="93971" autoAdjust="0"/>
  </p:normalViewPr>
  <p:slideViewPr>
    <p:cSldViewPr>
      <p:cViewPr>
        <p:scale>
          <a:sx n="90" d="100"/>
          <a:sy n="90" d="100"/>
        </p:scale>
        <p:origin x="-81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60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B4F4E6-915A-4326-B422-C7B8E5D1DC2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8416B63-6728-4004-A59F-25896772AB54}">
      <dgm:prSet phldrT="[文本]"/>
      <dgm:spPr/>
      <dgm:t>
        <a:bodyPr/>
        <a:lstStyle/>
        <a:p>
          <a:pPr algn="l"/>
          <a:r>
            <a:rPr lang="zh-CN" altLang="en-US" dirty="0" smtClean="0"/>
            <a:t>公司介绍</a:t>
          </a:r>
          <a:endParaRPr lang="zh-CN" altLang="en-US" dirty="0"/>
        </a:p>
      </dgm:t>
    </dgm:pt>
    <dgm:pt modelId="{7BA99252-4996-42F7-A8A2-93223F4CB2E0}" type="parTrans" cxnId="{5D2F79C0-6265-4581-9F3F-963699881CCD}">
      <dgm:prSet/>
      <dgm:spPr/>
      <dgm:t>
        <a:bodyPr/>
        <a:lstStyle/>
        <a:p>
          <a:endParaRPr lang="zh-CN" altLang="en-US"/>
        </a:p>
      </dgm:t>
    </dgm:pt>
    <dgm:pt modelId="{7BD9C2B6-1658-4A51-B132-C2F17FE89A4D}" type="sibTrans" cxnId="{5D2F79C0-6265-4581-9F3F-963699881CCD}">
      <dgm:prSet/>
      <dgm:spPr/>
      <dgm:t>
        <a:bodyPr/>
        <a:lstStyle/>
        <a:p>
          <a:endParaRPr lang="zh-CN" altLang="en-US"/>
        </a:p>
      </dgm:t>
    </dgm:pt>
    <dgm:pt modelId="{C07483BF-BBEA-413D-86E8-CA97A22B6ED7}">
      <dgm:prSet phldrT="[文本]"/>
      <dgm:spPr/>
      <dgm:t>
        <a:bodyPr/>
        <a:lstStyle/>
        <a:p>
          <a:r>
            <a:rPr lang="zh-CN" altLang="en-US" dirty="0" smtClean="0"/>
            <a:t>职业发展与薪酬福利</a:t>
          </a:r>
          <a:endParaRPr lang="zh-CN" altLang="en-US" dirty="0"/>
        </a:p>
      </dgm:t>
    </dgm:pt>
    <dgm:pt modelId="{9A9BB9FF-B810-43AE-B1BA-17BECE958AD3}" type="parTrans" cxnId="{FC565E35-9773-4B08-8944-154E3E5E1188}">
      <dgm:prSet/>
      <dgm:spPr/>
      <dgm:t>
        <a:bodyPr/>
        <a:lstStyle/>
        <a:p>
          <a:endParaRPr lang="zh-CN" altLang="en-US"/>
        </a:p>
      </dgm:t>
    </dgm:pt>
    <dgm:pt modelId="{2B96D5A1-53B9-49AE-B397-CB6200321A7E}" type="sibTrans" cxnId="{FC565E35-9773-4B08-8944-154E3E5E1188}">
      <dgm:prSet/>
      <dgm:spPr/>
      <dgm:t>
        <a:bodyPr/>
        <a:lstStyle/>
        <a:p>
          <a:endParaRPr lang="zh-CN" altLang="en-US"/>
        </a:p>
      </dgm:t>
    </dgm:pt>
    <dgm:pt modelId="{B133217E-6059-45C4-8D2D-D942F66D1D30}">
      <dgm:prSet phldrT="[文本]"/>
      <dgm:spPr/>
      <dgm:t>
        <a:bodyPr/>
        <a:lstStyle/>
        <a:p>
          <a:r>
            <a:rPr lang="zh-CN" altLang="en-US" dirty="0" smtClean="0"/>
            <a:t>招聘流程</a:t>
          </a:r>
          <a:endParaRPr lang="zh-CN" altLang="en-US" dirty="0"/>
        </a:p>
      </dgm:t>
    </dgm:pt>
    <dgm:pt modelId="{A56A9451-5B98-46BE-917E-776F160C61AB}" type="parTrans" cxnId="{56000F51-AF50-42DB-88D7-C63EAA495CCC}">
      <dgm:prSet/>
      <dgm:spPr/>
      <dgm:t>
        <a:bodyPr/>
        <a:lstStyle/>
        <a:p>
          <a:endParaRPr lang="zh-CN" altLang="en-US"/>
        </a:p>
      </dgm:t>
    </dgm:pt>
    <dgm:pt modelId="{81EE02F6-2CBE-4703-9E2B-AADAAA042EE9}" type="sibTrans" cxnId="{56000F51-AF50-42DB-88D7-C63EAA495CCC}">
      <dgm:prSet/>
      <dgm:spPr/>
      <dgm:t>
        <a:bodyPr/>
        <a:lstStyle/>
        <a:p>
          <a:endParaRPr lang="zh-CN" altLang="en-US"/>
        </a:p>
      </dgm:t>
    </dgm:pt>
    <dgm:pt modelId="{5F6D683D-8FF3-49BD-995E-A7C1D87BC3E0}" type="pres">
      <dgm:prSet presAssocID="{06B4F4E6-915A-4326-B422-C7B8E5D1DC2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372AA09C-493F-4C95-981D-E1EF32BA8CE0}" type="pres">
      <dgm:prSet presAssocID="{18416B63-6728-4004-A59F-25896772AB54}" presName="parentLin" presStyleCnt="0"/>
      <dgm:spPr/>
    </dgm:pt>
    <dgm:pt modelId="{D3B66D0E-C7B8-47C6-90BF-BF2F06FBBEE9}" type="pres">
      <dgm:prSet presAssocID="{18416B63-6728-4004-A59F-25896772AB54}" presName="parentLeftMargin" presStyleLbl="node1" presStyleIdx="0" presStyleCnt="3"/>
      <dgm:spPr/>
      <dgm:t>
        <a:bodyPr/>
        <a:lstStyle/>
        <a:p>
          <a:endParaRPr lang="zh-CN" altLang="en-US"/>
        </a:p>
      </dgm:t>
    </dgm:pt>
    <dgm:pt modelId="{9F8189AA-315C-4765-99F0-B7ABF91BC62E}" type="pres">
      <dgm:prSet presAssocID="{18416B63-6728-4004-A59F-25896772AB5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FBFA0DD-C3BD-4D31-8C20-165FF8DB7EAC}" type="pres">
      <dgm:prSet presAssocID="{18416B63-6728-4004-A59F-25896772AB54}" presName="negativeSpace" presStyleCnt="0"/>
      <dgm:spPr/>
    </dgm:pt>
    <dgm:pt modelId="{4FB2BE16-2E47-4B00-B0F3-4EFA333D9855}" type="pres">
      <dgm:prSet presAssocID="{18416B63-6728-4004-A59F-25896772AB54}" presName="childText" presStyleLbl="conFgAcc1" presStyleIdx="0" presStyleCnt="3">
        <dgm:presLayoutVars>
          <dgm:bulletEnabled val="1"/>
        </dgm:presLayoutVars>
      </dgm:prSet>
      <dgm:spPr/>
    </dgm:pt>
    <dgm:pt modelId="{E8327821-47D1-4BAE-9C46-6B01BCD82200}" type="pres">
      <dgm:prSet presAssocID="{7BD9C2B6-1658-4A51-B132-C2F17FE89A4D}" presName="spaceBetweenRectangles" presStyleCnt="0"/>
      <dgm:spPr/>
    </dgm:pt>
    <dgm:pt modelId="{617849D9-94E9-42B9-BA3F-BF6B51FB0624}" type="pres">
      <dgm:prSet presAssocID="{C07483BF-BBEA-413D-86E8-CA97A22B6ED7}" presName="parentLin" presStyleCnt="0"/>
      <dgm:spPr/>
    </dgm:pt>
    <dgm:pt modelId="{6AF72F8C-4F54-4123-B68D-B60D605DB607}" type="pres">
      <dgm:prSet presAssocID="{C07483BF-BBEA-413D-86E8-CA97A22B6ED7}" presName="parentLeftMargin" presStyleLbl="node1" presStyleIdx="0" presStyleCnt="3"/>
      <dgm:spPr/>
      <dgm:t>
        <a:bodyPr/>
        <a:lstStyle/>
        <a:p>
          <a:endParaRPr lang="zh-CN" altLang="en-US"/>
        </a:p>
      </dgm:t>
    </dgm:pt>
    <dgm:pt modelId="{11F867E2-CF68-45CB-BC0A-4D754125D70B}" type="pres">
      <dgm:prSet presAssocID="{C07483BF-BBEA-413D-86E8-CA97A22B6ED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1289004-982C-450A-8102-A0779B870468}" type="pres">
      <dgm:prSet presAssocID="{C07483BF-BBEA-413D-86E8-CA97A22B6ED7}" presName="negativeSpace" presStyleCnt="0"/>
      <dgm:spPr/>
    </dgm:pt>
    <dgm:pt modelId="{756A9571-754A-4B90-8169-154A1AD40FE5}" type="pres">
      <dgm:prSet presAssocID="{C07483BF-BBEA-413D-86E8-CA97A22B6ED7}" presName="childText" presStyleLbl="conFgAcc1" presStyleIdx="1" presStyleCnt="3">
        <dgm:presLayoutVars>
          <dgm:bulletEnabled val="1"/>
        </dgm:presLayoutVars>
      </dgm:prSet>
      <dgm:spPr/>
    </dgm:pt>
    <dgm:pt modelId="{AEB369FC-B505-4CCE-843E-C86315AF2780}" type="pres">
      <dgm:prSet presAssocID="{2B96D5A1-53B9-49AE-B397-CB6200321A7E}" presName="spaceBetweenRectangles" presStyleCnt="0"/>
      <dgm:spPr/>
    </dgm:pt>
    <dgm:pt modelId="{834F2B0F-4B53-4E94-8EC0-CC3E9F83ED56}" type="pres">
      <dgm:prSet presAssocID="{B133217E-6059-45C4-8D2D-D942F66D1D30}" presName="parentLin" presStyleCnt="0"/>
      <dgm:spPr/>
    </dgm:pt>
    <dgm:pt modelId="{6709BA7B-F669-444F-887E-855244A48599}" type="pres">
      <dgm:prSet presAssocID="{B133217E-6059-45C4-8D2D-D942F66D1D30}" presName="parentLeftMargin" presStyleLbl="node1" presStyleIdx="1" presStyleCnt="3"/>
      <dgm:spPr/>
      <dgm:t>
        <a:bodyPr/>
        <a:lstStyle/>
        <a:p>
          <a:endParaRPr lang="zh-CN" altLang="en-US"/>
        </a:p>
      </dgm:t>
    </dgm:pt>
    <dgm:pt modelId="{F29C5F1A-65DF-431B-9871-C681D4B1A99A}" type="pres">
      <dgm:prSet presAssocID="{B133217E-6059-45C4-8D2D-D942F66D1D3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EA52C24-D2BF-4D13-976C-462D1C655503}" type="pres">
      <dgm:prSet presAssocID="{B133217E-6059-45C4-8D2D-D942F66D1D30}" presName="negativeSpace" presStyleCnt="0"/>
      <dgm:spPr/>
    </dgm:pt>
    <dgm:pt modelId="{22321010-D776-4C26-8FB7-A85D391C9740}" type="pres">
      <dgm:prSet presAssocID="{B133217E-6059-45C4-8D2D-D942F66D1D3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AFACC84-EC30-4506-8879-5EF8C520C481}" type="presOf" srcId="{18416B63-6728-4004-A59F-25896772AB54}" destId="{9F8189AA-315C-4765-99F0-B7ABF91BC62E}" srcOrd="1" destOrd="0" presId="urn:microsoft.com/office/officeart/2005/8/layout/list1"/>
    <dgm:cxn modelId="{F748E6DC-3C05-4055-A2EC-1486B68591B3}" type="presOf" srcId="{C07483BF-BBEA-413D-86E8-CA97A22B6ED7}" destId="{11F867E2-CF68-45CB-BC0A-4D754125D70B}" srcOrd="1" destOrd="0" presId="urn:microsoft.com/office/officeart/2005/8/layout/list1"/>
    <dgm:cxn modelId="{56000F51-AF50-42DB-88D7-C63EAA495CCC}" srcId="{06B4F4E6-915A-4326-B422-C7B8E5D1DC23}" destId="{B133217E-6059-45C4-8D2D-D942F66D1D30}" srcOrd="2" destOrd="0" parTransId="{A56A9451-5B98-46BE-917E-776F160C61AB}" sibTransId="{81EE02F6-2CBE-4703-9E2B-AADAAA042EE9}"/>
    <dgm:cxn modelId="{8BA0056B-A338-4AD0-8846-6601C3FA2C1D}" type="presOf" srcId="{B133217E-6059-45C4-8D2D-D942F66D1D30}" destId="{6709BA7B-F669-444F-887E-855244A48599}" srcOrd="0" destOrd="0" presId="urn:microsoft.com/office/officeart/2005/8/layout/list1"/>
    <dgm:cxn modelId="{483C7C2A-E1D5-43E3-9054-818DAB2A1387}" type="presOf" srcId="{06B4F4E6-915A-4326-B422-C7B8E5D1DC23}" destId="{5F6D683D-8FF3-49BD-995E-A7C1D87BC3E0}" srcOrd="0" destOrd="0" presId="urn:microsoft.com/office/officeart/2005/8/layout/list1"/>
    <dgm:cxn modelId="{2C6F1B50-9039-4DA9-A394-AACE47542A0F}" type="presOf" srcId="{18416B63-6728-4004-A59F-25896772AB54}" destId="{D3B66D0E-C7B8-47C6-90BF-BF2F06FBBEE9}" srcOrd="0" destOrd="0" presId="urn:microsoft.com/office/officeart/2005/8/layout/list1"/>
    <dgm:cxn modelId="{7A46BB1B-AFDE-435F-949A-6EC025CF9894}" type="presOf" srcId="{B133217E-6059-45C4-8D2D-D942F66D1D30}" destId="{F29C5F1A-65DF-431B-9871-C681D4B1A99A}" srcOrd="1" destOrd="0" presId="urn:microsoft.com/office/officeart/2005/8/layout/list1"/>
    <dgm:cxn modelId="{AC44F4D1-01DE-47DB-B2D9-791C3B0F7913}" type="presOf" srcId="{C07483BF-BBEA-413D-86E8-CA97A22B6ED7}" destId="{6AF72F8C-4F54-4123-B68D-B60D605DB607}" srcOrd="0" destOrd="0" presId="urn:microsoft.com/office/officeart/2005/8/layout/list1"/>
    <dgm:cxn modelId="{5D2F79C0-6265-4581-9F3F-963699881CCD}" srcId="{06B4F4E6-915A-4326-B422-C7B8E5D1DC23}" destId="{18416B63-6728-4004-A59F-25896772AB54}" srcOrd="0" destOrd="0" parTransId="{7BA99252-4996-42F7-A8A2-93223F4CB2E0}" sibTransId="{7BD9C2B6-1658-4A51-B132-C2F17FE89A4D}"/>
    <dgm:cxn modelId="{FC565E35-9773-4B08-8944-154E3E5E1188}" srcId="{06B4F4E6-915A-4326-B422-C7B8E5D1DC23}" destId="{C07483BF-BBEA-413D-86E8-CA97A22B6ED7}" srcOrd="1" destOrd="0" parTransId="{9A9BB9FF-B810-43AE-B1BA-17BECE958AD3}" sibTransId="{2B96D5A1-53B9-49AE-B397-CB6200321A7E}"/>
    <dgm:cxn modelId="{D9E4715A-7F01-48E5-A886-D2E790E28328}" type="presParOf" srcId="{5F6D683D-8FF3-49BD-995E-A7C1D87BC3E0}" destId="{372AA09C-493F-4C95-981D-E1EF32BA8CE0}" srcOrd="0" destOrd="0" presId="urn:microsoft.com/office/officeart/2005/8/layout/list1"/>
    <dgm:cxn modelId="{30152193-35F6-40EE-AE3D-C558F1A41146}" type="presParOf" srcId="{372AA09C-493F-4C95-981D-E1EF32BA8CE0}" destId="{D3B66D0E-C7B8-47C6-90BF-BF2F06FBBEE9}" srcOrd="0" destOrd="0" presId="urn:microsoft.com/office/officeart/2005/8/layout/list1"/>
    <dgm:cxn modelId="{863D5D0A-894F-48D6-8C02-9516F0FDB9F5}" type="presParOf" srcId="{372AA09C-493F-4C95-981D-E1EF32BA8CE0}" destId="{9F8189AA-315C-4765-99F0-B7ABF91BC62E}" srcOrd="1" destOrd="0" presId="urn:microsoft.com/office/officeart/2005/8/layout/list1"/>
    <dgm:cxn modelId="{D5BE44FA-69EC-4541-9683-2B530A2EE90D}" type="presParOf" srcId="{5F6D683D-8FF3-49BD-995E-A7C1D87BC3E0}" destId="{9FBFA0DD-C3BD-4D31-8C20-165FF8DB7EAC}" srcOrd="1" destOrd="0" presId="urn:microsoft.com/office/officeart/2005/8/layout/list1"/>
    <dgm:cxn modelId="{AFBEC838-9139-44A5-923C-8399A76A72BF}" type="presParOf" srcId="{5F6D683D-8FF3-49BD-995E-A7C1D87BC3E0}" destId="{4FB2BE16-2E47-4B00-B0F3-4EFA333D9855}" srcOrd="2" destOrd="0" presId="urn:microsoft.com/office/officeart/2005/8/layout/list1"/>
    <dgm:cxn modelId="{4E8EA7B3-5C30-43A0-8240-611C6F0F97CD}" type="presParOf" srcId="{5F6D683D-8FF3-49BD-995E-A7C1D87BC3E0}" destId="{E8327821-47D1-4BAE-9C46-6B01BCD82200}" srcOrd="3" destOrd="0" presId="urn:microsoft.com/office/officeart/2005/8/layout/list1"/>
    <dgm:cxn modelId="{658B6D91-0F22-4DD9-A2C9-D2F6EABAF80F}" type="presParOf" srcId="{5F6D683D-8FF3-49BD-995E-A7C1D87BC3E0}" destId="{617849D9-94E9-42B9-BA3F-BF6B51FB0624}" srcOrd="4" destOrd="0" presId="urn:microsoft.com/office/officeart/2005/8/layout/list1"/>
    <dgm:cxn modelId="{9D7B350F-37B1-4611-8D40-836686008D7E}" type="presParOf" srcId="{617849D9-94E9-42B9-BA3F-BF6B51FB0624}" destId="{6AF72F8C-4F54-4123-B68D-B60D605DB607}" srcOrd="0" destOrd="0" presId="urn:microsoft.com/office/officeart/2005/8/layout/list1"/>
    <dgm:cxn modelId="{F563F1A8-CB1E-46D8-9CFF-CB855F4E7E8D}" type="presParOf" srcId="{617849D9-94E9-42B9-BA3F-BF6B51FB0624}" destId="{11F867E2-CF68-45CB-BC0A-4D754125D70B}" srcOrd="1" destOrd="0" presId="urn:microsoft.com/office/officeart/2005/8/layout/list1"/>
    <dgm:cxn modelId="{CD8B77BC-6B54-4997-9E59-BD128796A569}" type="presParOf" srcId="{5F6D683D-8FF3-49BD-995E-A7C1D87BC3E0}" destId="{C1289004-982C-450A-8102-A0779B870468}" srcOrd="5" destOrd="0" presId="urn:microsoft.com/office/officeart/2005/8/layout/list1"/>
    <dgm:cxn modelId="{2FC578AC-7439-4FDF-A042-F56B5C395A3D}" type="presParOf" srcId="{5F6D683D-8FF3-49BD-995E-A7C1D87BC3E0}" destId="{756A9571-754A-4B90-8169-154A1AD40FE5}" srcOrd="6" destOrd="0" presId="urn:microsoft.com/office/officeart/2005/8/layout/list1"/>
    <dgm:cxn modelId="{063B3D5D-4AD2-4E6F-83B1-BE41E473F78C}" type="presParOf" srcId="{5F6D683D-8FF3-49BD-995E-A7C1D87BC3E0}" destId="{AEB369FC-B505-4CCE-843E-C86315AF2780}" srcOrd="7" destOrd="0" presId="urn:microsoft.com/office/officeart/2005/8/layout/list1"/>
    <dgm:cxn modelId="{45FB4D48-14A0-4A87-B574-9590FB51EF6A}" type="presParOf" srcId="{5F6D683D-8FF3-49BD-995E-A7C1D87BC3E0}" destId="{834F2B0F-4B53-4E94-8EC0-CC3E9F83ED56}" srcOrd="8" destOrd="0" presId="urn:microsoft.com/office/officeart/2005/8/layout/list1"/>
    <dgm:cxn modelId="{46143A21-B315-4D39-B973-E0BA22DBEDC1}" type="presParOf" srcId="{834F2B0F-4B53-4E94-8EC0-CC3E9F83ED56}" destId="{6709BA7B-F669-444F-887E-855244A48599}" srcOrd="0" destOrd="0" presId="urn:microsoft.com/office/officeart/2005/8/layout/list1"/>
    <dgm:cxn modelId="{2FFD29B5-3CBE-4750-9928-71A5814A67C1}" type="presParOf" srcId="{834F2B0F-4B53-4E94-8EC0-CC3E9F83ED56}" destId="{F29C5F1A-65DF-431B-9871-C681D4B1A99A}" srcOrd="1" destOrd="0" presId="urn:microsoft.com/office/officeart/2005/8/layout/list1"/>
    <dgm:cxn modelId="{7B694CF5-5426-4B90-A0F2-B66DDED3995B}" type="presParOf" srcId="{5F6D683D-8FF3-49BD-995E-A7C1D87BC3E0}" destId="{5EA52C24-D2BF-4D13-976C-462D1C655503}" srcOrd="9" destOrd="0" presId="urn:microsoft.com/office/officeart/2005/8/layout/list1"/>
    <dgm:cxn modelId="{BDF630D0-A210-480E-A6F7-CEE79ECEF73A}" type="presParOf" srcId="{5F6D683D-8FF3-49BD-995E-A7C1D87BC3E0}" destId="{22321010-D776-4C26-8FB7-A85D391C974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2BE16-2E47-4B00-B0F3-4EFA333D9855}">
      <dsp:nvSpPr>
        <dsp:cNvPr id="0" name=""/>
        <dsp:cNvSpPr/>
      </dsp:nvSpPr>
      <dsp:spPr>
        <a:xfrm>
          <a:off x="0" y="442427"/>
          <a:ext cx="556828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8189AA-315C-4765-99F0-B7ABF91BC62E}">
      <dsp:nvSpPr>
        <dsp:cNvPr id="0" name=""/>
        <dsp:cNvSpPr/>
      </dsp:nvSpPr>
      <dsp:spPr>
        <a:xfrm>
          <a:off x="278414" y="43907"/>
          <a:ext cx="3897796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27" tIns="0" rIns="147327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700" kern="1200" dirty="0" smtClean="0"/>
            <a:t>公司介绍</a:t>
          </a:r>
          <a:endParaRPr lang="zh-CN" altLang="en-US" sz="2700" kern="1200" dirty="0"/>
        </a:p>
      </dsp:txBody>
      <dsp:txXfrm>
        <a:off x="317322" y="82815"/>
        <a:ext cx="3819980" cy="719224"/>
      </dsp:txXfrm>
    </dsp:sp>
    <dsp:sp modelId="{756A9571-754A-4B90-8169-154A1AD40FE5}">
      <dsp:nvSpPr>
        <dsp:cNvPr id="0" name=""/>
        <dsp:cNvSpPr/>
      </dsp:nvSpPr>
      <dsp:spPr>
        <a:xfrm>
          <a:off x="0" y="1667147"/>
          <a:ext cx="556828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F867E2-CF68-45CB-BC0A-4D754125D70B}">
      <dsp:nvSpPr>
        <dsp:cNvPr id="0" name=""/>
        <dsp:cNvSpPr/>
      </dsp:nvSpPr>
      <dsp:spPr>
        <a:xfrm>
          <a:off x="278414" y="1268627"/>
          <a:ext cx="3897796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27" tIns="0" rIns="147327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700" kern="1200" dirty="0" smtClean="0"/>
            <a:t>职业发展与薪酬福利</a:t>
          </a:r>
          <a:endParaRPr lang="zh-CN" altLang="en-US" sz="2700" kern="1200" dirty="0"/>
        </a:p>
      </dsp:txBody>
      <dsp:txXfrm>
        <a:off x="317322" y="1307535"/>
        <a:ext cx="3819980" cy="719224"/>
      </dsp:txXfrm>
    </dsp:sp>
    <dsp:sp modelId="{22321010-D776-4C26-8FB7-A85D391C9740}">
      <dsp:nvSpPr>
        <dsp:cNvPr id="0" name=""/>
        <dsp:cNvSpPr/>
      </dsp:nvSpPr>
      <dsp:spPr>
        <a:xfrm>
          <a:off x="0" y="2891868"/>
          <a:ext cx="556828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9C5F1A-65DF-431B-9871-C681D4B1A99A}">
      <dsp:nvSpPr>
        <dsp:cNvPr id="0" name=""/>
        <dsp:cNvSpPr/>
      </dsp:nvSpPr>
      <dsp:spPr>
        <a:xfrm>
          <a:off x="278414" y="2493347"/>
          <a:ext cx="3897796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27" tIns="0" rIns="147327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700" kern="1200" dirty="0" smtClean="0"/>
            <a:t>招聘流程</a:t>
          </a:r>
          <a:endParaRPr lang="zh-CN" altLang="en-US" sz="2700" kern="1200" dirty="0"/>
        </a:p>
      </dsp:txBody>
      <dsp:txXfrm>
        <a:off x="317322" y="2532255"/>
        <a:ext cx="3819980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B9A99-0151-47CD-BEB8-5C44DABB093D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B7827-BC47-48D9-8FAE-B93612FBAF4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992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B7827-BC47-48D9-8FAE-B93612FBAF4E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1809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2015-12-24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51520" y="1196752"/>
            <a:ext cx="8712968" cy="4307940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dirty="0" smtClean="0">
                <a:solidFill>
                  <a:srgbClr val="CC3300"/>
                </a:solidFill>
                <a:latin typeface="楷体_GB2312" pitchFamily="49" charset="-122"/>
                <a:ea typeface="楷体_GB2312" pitchFamily="49" charset="-122"/>
              </a:rPr>
              <a:t>南京</a:t>
            </a:r>
            <a:r>
              <a:rPr lang="zh-CN" altLang="en-US" sz="5400" dirty="0" smtClean="0">
                <a:solidFill>
                  <a:srgbClr val="CC3300"/>
                </a:solidFill>
                <a:latin typeface="楷体_GB2312" pitchFamily="49" charset="-122"/>
                <a:ea typeface="楷体_GB2312" pitchFamily="49" charset="-122"/>
              </a:rPr>
              <a:t>风</a:t>
            </a:r>
            <a:r>
              <a:rPr lang="zh-CN" altLang="en-US" sz="5400" dirty="0" smtClean="0">
                <a:solidFill>
                  <a:srgbClr val="CC3300"/>
                </a:solidFill>
                <a:latin typeface="楷体_GB2312" pitchFamily="49" charset="-122"/>
                <a:ea typeface="楷体_GB2312" pitchFamily="49" charset="-122"/>
              </a:rPr>
              <a:t>电校园</a:t>
            </a:r>
            <a:r>
              <a:rPr lang="zh-CN" altLang="en-US" sz="5400" dirty="0" smtClean="0">
                <a:solidFill>
                  <a:srgbClr val="CC3300"/>
                </a:solidFill>
                <a:latin typeface="楷体_GB2312" pitchFamily="49" charset="-122"/>
                <a:ea typeface="楷体_GB2312" pitchFamily="49" charset="-122"/>
              </a:rPr>
              <a:t>招聘</a:t>
            </a:r>
            <a:r>
              <a:rPr lang="zh-CN" altLang="en-US" sz="5400" dirty="0">
                <a:solidFill>
                  <a:srgbClr val="CC3300"/>
                </a:solidFill>
                <a:latin typeface="楷体_GB2312" pitchFamily="49" charset="-122"/>
                <a:ea typeface="楷体_GB2312" pitchFamily="49" charset="-122"/>
              </a:rPr>
              <a:t>宣讲会</a:t>
            </a:r>
            <a:br>
              <a:rPr lang="zh-CN" altLang="en-US" sz="5400" dirty="0">
                <a:solidFill>
                  <a:srgbClr val="CC3300"/>
                </a:solidFill>
                <a:latin typeface="楷体_GB2312" pitchFamily="49" charset="-122"/>
                <a:ea typeface="楷体_GB2312" pitchFamily="49" charset="-122"/>
              </a:rPr>
            </a:br>
            <a:r>
              <a:rPr lang="zh-CN" altLang="en-US" sz="6000" dirty="0">
                <a:solidFill>
                  <a:srgbClr val="CC3300"/>
                </a:solidFill>
                <a:latin typeface="楷体_GB2312" pitchFamily="49" charset="-122"/>
                <a:ea typeface="楷体_GB2312" pitchFamily="49" charset="-122"/>
              </a:rPr>
              <a:t/>
            </a:r>
            <a:br>
              <a:rPr lang="zh-CN" altLang="en-US" sz="6000" dirty="0">
                <a:solidFill>
                  <a:srgbClr val="CC3300"/>
                </a:solidFill>
                <a:latin typeface="楷体_GB2312" pitchFamily="49" charset="-122"/>
                <a:ea typeface="楷体_GB2312" pitchFamily="49" charset="-122"/>
              </a:rPr>
            </a:br>
            <a:r>
              <a:rPr lang="zh-CN" altLang="en-US" sz="3600" dirty="0" smtClean="0">
                <a:solidFill>
                  <a:schemeClr val="accent2">
                    <a:lumMod val="75000"/>
                  </a:schemeClr>
                </a:solidFill>
                <a:latin typeface="华文楷体" pitchFamily="2" charset="-122"/>
                <a:ea typeface="华文楷体" pitchFamily="2" charset="-122"/>
              </a:rPr>
              <a:t>愿</a:t>
            </a:r>
            <a:r>
              <a:rPr lang="zh-CN" altLang="en-US" sz="3600" dirty="0">
                <a:solidFill>
                  <a:schemeClr val="accent2">
                    <a:lumMod val="75000"/>
                  </a:schemeClr>
                </a:solidFill>
                <a:latin typeface="华文楷体" pitchFamily="2" charset="-122"/>
                <a:ea typeface="华文楷体" pitchFamily="2" charset="-122"/>
              </a:rPr>
              <a:t>我们携手走向成功，互惠共赢</a:t>
            </a:r>
            <a:r>
              <a:rPr lang="zh-CN" altLang="en-US" sz="4900" dirty="0">
                <a:solidFill>
                  <a:schemeClr val="accent2">
                    <a:lumMod val="75000"/>
                  </a:schemeClr>
                </a:solidFill>
                <a:latin typeface="华文楷体" pitchFamily="2" charset="-122"/>
                <a:ea typeface="华文楷体" pitchFamily="2" charset="-122"/>
              </a:rPr>
              <a:t>！</a:t>
            </a:r>
            <a:r>
              <a:rPr lang="zh-CN" altLang="en-US" sz="4900" i="1" dirty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/>
            </a:r>
            <a:br>
              <a:rPr lang="zh-CN" altLang="en-US" sz="4900" i="1" dirty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</a:br>
            <a:endParaRPr lang="zh-CN" altLang="en-US" sz="4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704088"/>
            <a:ext cx="8579296" cy="636680"/>
          </a:xfrm>
        </p:spPr>
        <p:txBody>
          <a:bodyPr>
            <a:normAutofit fontScale="90000"/>
          </a:bodyPr>
          <a:lstStyle/>
          <a:p>
            <a:r>
              <a:rPr lang="zh-CN" altLang="en-US" sz="4000" dirty="0" smtClean="0">
                <a:solidFill>
                  <a:schemeClr val="accent2">
                    <a:lumMod val="75000"/>
                  </a:schemeClr>
                </a:solidFill>
                <a:latin typeface="华文楷体" pitchFamily="2" charset="-122"/>
                <a:ea typeface="华文楷体" pitchFamily="2" charset="-122"/>
              </a:rPr>
              <a:t>薪资待遇</a:t>
            </a:r>
            <a:endParaRPr lang="zh-CN" altLang="en-US" sz="4000" dirty="0">
              <a:solidFill>
                <a:schemeClr val="accent2">
                  <a:lumMod val="75000"/>
                </a:schemeClr>
              </a:solidFill>
              <a:latin typeface="华文楷体" pitchFamily="2" charset="-122"/>
              <a:ea typeface="华文楷体" pitchFamily="2" charset="-122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971476"/>
              </p:ext>
            </p:extLst>
          </p:nvPr>
        </p:nvGraphicFramePr>
        <p:xfrm>
          <a:off x="457200" y="1935163"/>
          <a:ext cx="8229600" cy="3438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/>
                <a:gridCol w="2664296"/>
                <a:gridCol w="3538736"/>
              </a:tblGrid>
              <a:tr h="85951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solidFill>
                            <a:srgbClr val="C00000"/>
                          </a:solidFill>
                          <a:latin typeface="华文楷体" pitchFamily="2" charset="-122"/>
                          <a:ea typeface="华文楷体" pitchFamily="2" charset="-122"/>
                        </a:rPr>
                        <a:t>薪资结构</a:t>
                      </a:r>
                      <a:endParaRPr lang="zh-CN" altLang="en-US" sz="2000" dirty="0">
                        <a:solidFill>
                          <a:srgbClr val="C00000"/>
                        </a:solidFill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solidFill>
                            <a:srgbClr val="C00000"/>
                          </a:solidFill>
                          <a:latin typeface="华文楷体" pitchFamily="2" charset="-122"/>
                          <a:ea typeface="华文楷体" pitchFamily="2" charset="-122"/>
                        </a:rPr>
                        <a:t>金额（元）</a:t>
                      </a:r>
                      <a:endParaRPr lang="zh-CN" altLang="en-US" sz="2000" dirty="0">
                        <a:solidFill>
                          <a:srgbClr val="C00000"/>
                        </a:solidFill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solidFill>
                            <a:srgbClr val="C00000"/>
                          </a:solidFill>
                          <a:latin typeface="华文楷体" pitchFamily="2" charset="-122"/>
                          <a:ea typeface="华文楷体" pitchFamily="2" charset="-122"/>
                        </a:rPr>
                        <a:t>说明</a:t>
                      </a:r>
                      <a:endParaRPr lang="zh-CN" altLang="en-US" sz="2000" dirty="0">
                        <a:solidFill>
                          <a:srgbClr val="C00000"/>
                        </a:solidFill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85951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基本工资</a:t>
                      </a:r>
                      <a:endParaRPr lang="zh-CN" altLang="en-US" sz="2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底薪</a:t>
                      </a:r>
                      <a:r>
                        <a:rPr lang="en-US" altLang="zh-CN" sz="2000" dirty="0" smtClean="0">
                          <a:latin typeface="华文楷体" pitchFamily="2" charset="-122"/>
                          <a:ea typeface="华文楷体" pitchFamily="2" charset="-122"/>
                        </a:rPr>
                        <a:t>2,000.00</a:t>
                      </a:r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元</a:t>
                      </a:r>
                      <a:r>
                        <a:rPr lang="en-US" altLang="zh-CN" sz="2000" dirty="0" smtClean="0">
                          <a:latin typeface="华文楷体" pitchFamily="2" charset="-122"/>
                          <a:ea typeface="华文楷体" pitchFamily="2" charset="-122"/>
                        </a:rPr>
                        <a:t>/</a:t>
                      </a:r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月（实习期按</a:t>
                      </a:r>
                      <a:r>
                        <a:rPr lang="en-US" altLang="zh-CN" sz="2000" dirty="0" smtClean="0">
                          <a:latin typeface="华文楷体" pitchFamily="2" charset="-122"/>
                          <a:ea typeface="华文楷体" pitchFamily="2" charset="-122"/>
                        </a:rPr>
                        <a:t>80%</a:t>
                      </a:r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计算）</a:t>
                      </a:r>
                      <a:endParaRPr lang="en-US" altLang="zh-CN" sz="2000" dirty="0" smtClean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包头市基本工资</a:t>
                      </a:r>
                      <a:r>
                        <a:rPr lang="en-US" altLang="zh-CN" sz="2000" dirty="0" smtClean="0">
                          <a:latin typeface="华文楷体" pitchFamily="2" charset="-122"/>
                          <a:ea typeface="华文楷体" pitchFamily="2" charset="-122"/>
                        </a:rPr>
                        <a:t>1,500.00</a:t>
                      </a:r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元</a:t>
                      </a:r>
                      <a:endParaRPr lang="zh-CN" altLang="en-US" sz="2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85951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出差补贴（风场）</a:t>
                      </a:r>
                      <a:endParaRPr lang="zh-CN" altLang="en-US" sz="2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实习生</a:t>
                      </a:r>
                      <a:r>
                        <a:rPr lang="en-US" altLang="zh-CN" sz="2000" dirty="0" smtClean="0">
                          <a:latin typeface="华文楷体" pitchFamily="2" charset="-122"/>
                          <a:ea typeface="华文楷体" pitchFamily="2" charset="-122"/>
                        </a:rPr>
                        <a:t>50.00</a:t>
                      </a:r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元</a:t>
                      </a:r>
                      <a:r>
                        <a:rPr lang="en-US" altLang="zh-CN" sz="2000" dirty="0" smtClean="0">
                          <a:latin typeface="华文楷体" pitchFamily="2" charset="-122"/>
                          <a:ea typeface="华文楷体" pitchFamily="2" charset="-122"/>
                        </a:rPr>
                        <a:t>/</a:t>
                      </a:r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天</a:t>
                      </a:r>
                      <a:endParaRPr lang="en-US" altLang="zh-CN" sz="2000" dirty="0" smtClean="0">
                        <a:latin typeface="华文楷体" pitchFamily="2" charset="-122"/>
                        <a:ea typeface="华文楷体" pitchFamily="2" charset="-122"/>
                      </a:endParaRPr>
                    </a:p>
                    <a:p>
                      <a:pPr algn="ctr"/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合同工</a:t>
                      </a:r>
                      <a:r>
                        <a:rPr lang="en-US" altLang="zh-CN" sz="2000" dirty="0" smtClean="0">
                          <a:latin typeface="华文楷体" pitchFamily="2" charset="-122"/>
                          <a:ea typeface="华文楷体" pitchFamily="2" charset="-122"/>
                        </a:rPr>
                        <a:t>120.00</a:t>
                      </a:r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元</a:t>
                      </a:r>
                      <a:r>
                        <a:rPr lang="en-US" altLang="zh-CN" sz="2000" dirty="0" smtClean="0">
                          <a:latin typeface="华文楷体" pitchFamily="2" charset="-122"/>
                          <a:ea typeface="华文楷体" pitchFamily="2" charset="-122"/>
                        </a:rPr>
                        <a:t>/</a:t>
                      </a:r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天</a:t>
                      </a:r>
                      <a:endParaRPr lang="zh-CN" altLang="en-US" sz="2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85951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年终奖金</a:t>
                      </a:r>
                      <a:endParaRPr lang="zh-CN" altLang="en-US" sz="2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 smtClean="0">
                          <a:latin typeface="华文楷体" pitchFamily="2" charset="-122"/>
                          <a:ea typeface="华文楷体" pitchFamily="2" charset="-122"/>
                        </a:rPr>
                        <a:t>每年春节按当年度工作绩效及整体贡献发放年终奖</a:t>
                      </a:r>
                      <a:endParaRPr lang="zh-CN" altLang="en-US" sz="2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111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346" y="692696"/>
            <a:ext cx="8229600" cy="6503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华文楷体" pitchFamily="2" charset="-122"/>
                <a:ea typeface="华文楷体" pitchFamily="2" charset="-122"/>
              </a:rPr>
              <a:t>福利待遇</a:t>
            </a:r>
            <a:endParaRPr lang="zh-CN" altLang="en-US" sz="3600" dirty="0">
              <a:solidFill>
                <a:schemeClr val="accent1">
                  <a:lumMod val="60000"/>
                  <a:lumOff val="40000"/>
                </a:schemeClr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412776"/>
            <a:ext cx="7762056" cy="4317112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►员工全面医疗保障</a:t>
            </a:r>
            <a:endParaRPr lang="en-US" altLang="zh-CN" sz="24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、公司为正式员工缴纳五险一金；</a:t>
            </a:r>
            <a:endParaRPr lang="en-US" altLang="zh-CN" sz="20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、公司为员工提供全面健康保障计划（补充商业险），公司为每位员工买一份补充商业险并附加</a:t>
            </a:r>
            <a:r>
              <a:rPr lang="zh-CN" altLang="en-US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一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位未成年子女；</a:t>
            </a:r>
            <a:endParaRPr lang="en-US" altLang="zh-CN" sz="20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、每年为员工组织免费体检一次（须在公司工作满</a:t>
            </a:r>
            <a:r>
              <a:rPr lang="en-US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6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个月）</a:t>
            </a:r>
            <a:endParaRPr lang="en-US" altLang="zh-CN" sz="20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►其他福利</a:t>
            </a:r>
            <a:endParaRPr lang="en-US" altLang="zh-CN" sz="24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、带薪年假</a:t>
            </a:r>
            <a:endParaRPr lang="en-US" altLang="zh-CN" sz="20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、节日礼金</a:t>
            </a:r>
            <a:endParaRPr lang="en-US" altLang="zh-CN" sz="20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en-US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、员工旅游</a:t>
            </a:r>
            <a:endParaRPr lang="en-US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521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764704"/>
            <a:ext cx="8856984" cy="1008112"/>
          </a:xfrm>
        </p:spPr>
        <p:txBody>
          <a:bodyPr>
            <a:noAutofit/>
          </a:bodyPr>
          <a:lstStyle/>
          <a:p>
            <a:r>
              <a:rPr lang="zh-CN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华文楷体" pitchFamily="2" charset="-122"/>
                <a:ea typeface="华文楷体" pitchFamily="2" charset="-122"/>
              </a:rPr>
              <a:t>招聘</a:t>
            </a:r>
            <a:r>
              <a:rPr lang="zh-CN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华文楷体" pitchFamily="2" charset="-122"/>
                <a:ea typeface="华文楷体" pitchFamily="2" charset="-122"/>
              </a:rPr>
              <a:t>流程</a:t>
            </a:r>
            <a:r>
              <a:rPr lang="zh-CN" altLang="en-US" sz="36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/>
            </a:r>
            <a:br>
              <a:rPr lang="zh-CN" altLang="en-US" sz="36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</a:br>
            <a:r>
              <a:rPr lang="zh-CN" altLang="en-US" sz="24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招聘岗位：调试工程师（</a:t>
            </a:r>
            <a:r>
              <a:rPr lang="en-US" altLang="zh-CN" sz="24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25</a:t>
            </a:r>
            <a:r>
              <a:rPr lang="zh-CN" altLang="en-US" sz="24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名）</a:t>
            </a:r>
            <a:endParaRPr lang="zh-CN" altLang="en-US" sz="24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4824536"/>
          </a:xfrm>
        </p:spPr>
        <p:txBody>
          <a:bodyPr>
            <a:noAutofit/>
          </a:bodyPr>
          <a:lstStyle/>
          <a:p>
            <a:r>
              <a:rPr lang="zh-CN" altLang="zh-CN" sz="24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岗位职责：</a:t>
            </a:r>
          </a:p>
          <a:p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负责风力发电</a:t>
            </a:r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机组的出厂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调试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、项目现场风机调试以及后期维护；</a:t>
            </a:r>
            <a:endParaRPr lang="zh-CN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负责</a:t>
            </a:r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项目现场工具、备件、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耗材管理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；</a:t>
            </a:r>
            <a:endParaRPr lang="zh-CN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提交风电项目现场运行分析报表，拟定项目工作计划，包括检修工作计划、备品备件计划和耗材采购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计划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；</a:t>
            </a:r>
            <a:endParaRPr lang="zh-CN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负责分析、整理现场运行记录，并提出改进建议，进行现场风电机组的运行研究，优化风机运行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性能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；</a:t>
            </a:r>
            <a:endParaRPr lang="zh-CN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与风电项目现场客户保持良好的沟通，及时进行问题处理及反馈，提高客户满意度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要求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23630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297" y="764704"/>
            <a:ext cx="8229600" cy="6503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华文楷体" pitchFamily="2" charset="-122"/>
                <a:ea typeface="华文楷体" pitchFamily="2" charset="-122"/>
              </a:rPr>
              <a:t>任职要求</a:t>
            </a:r>
            <a:endParaRPr lang="zh-CN" altLang="en-US" sz="3600" dirty="0">
              <a:solidFill>
                <a:schemeClr val="accent1">
                  <a:lumMod val="60000"/>
                  <a:lumOff val="40000"/>
                </a:schemeClr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700808"/>
            <a:ext cx="8229600" cy="4389120"/>
          </a:xfrm>
        </p:spPr>
        <p:txBody>
          <a:bodyPr>
            <a:normAutofit/>
          </a:bodyPr>
          <a:lstStyle/>
          <a:p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男性（家在内蒙古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中、西部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城市）；</a:t>
            </a:r>
            <a:endParaRPr lang="en-US" altLang="zh-CN" sz="20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大专</a:t>
            </a:r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以上电气工程、自动化、机电一体化、控制系统与控制工程等相关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专业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；</a:t>
            </a:r>
            <a:endParaRPr lang="zh-CN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诚实</a:t>
            </a:r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守信，为人正直，能吃苦耐劳，责任心强，有强烈的服务意识，良好的沟通能力，工作条理清晰，谦虚谨慎，能适应长期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出差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；</a:t>
            </a:r>
            <a:endParaRPr lang="zh-CN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熟练掌握办公软件的使用，并擅长文字编辑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能力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；</a:t>
            </a:r>
            <a:endParaRPr lang="zh-CN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能</a:t>
            </a:r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适应登高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作业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；</a:t>
            </a:r>
            <a:endParaRPr lang="zh-CN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有</a:t>
            </a:r>
            <a:r>
              <a:rPr lang="zh-CN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驾照优先</a:t>
            </a:r>
            <a:r>
              <a:rPr lang="zh-CN" altLang="zh-CN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考虑</a:t>
            </a:r>
            <a:r>
              <a:rPr lang="zh-CN" altLang="en-US" sz="20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98512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435280" cy="63668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华文楷体" pitchFamily="2" charset="-122"/>
                <a:ea typeface="华文楷体" pitchFamily="2" charset="-122"/>
              </a:rPr>
              <a:t>招聘流程</a:t>
            </a:r>
          </a:p>
        </p:txBody>
      </p:sp>
      <p:pic>
        <p:nvPicPr>
          <p:cNvPr id="4" name="Picture 25" descr="photo_2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08921"/>
            <a:ext cx="8208912" cy="187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713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704088"/>
            <a:ext cx="8507288" cy="78069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华文楷体" pitchFamily="2" charset="-122"/>
                <a:ea typeface="华文楷体" pitchFamily="2" charset="-122"/>
              </a:rPr>
              <a:t>联系方式</a:t>
            </a:r>
            <a:endParaRPr lang="zh-CN" altLang="en-US" sz="3600" dirty="0">
              <a:solidFill>
                <a:schemeClr val="accent1">
                  <a:lumMod val="60000"/>
                  <a:lumOff val="40000"/>
                </a:schemeClr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2060848"/>
            <a:ext cx="8676456" cy="3528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联系人：王小姐</a:t>
            </a:r>
            <a:endParaRPr lang="en-US" altLang="zh-CN" sz="32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手机：</a:t>
            </a:r>
            <a:r>
              <a:rPr lang="en-US" altLang="zh-CN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137 0514 3074</a:t>
            </a:r>
          </a:p>
          <a:p>
            <a:pPr marL="0" indent="0">
              <a:buNone/>
            </a:pPr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电话：</a:t>
            </a:r>
            <a:r>
              <a:rPr lang="en-US" altLang="zh-CN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025-87139593</a:t>
            </a:r>
          </a:p>
          <a:p>
            <a:pPr marL="0" indent="0">
              <a:buNone/>
            </a:pPr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邮箱：</a:t>
            </a:r>
            <a:r>
              <a:rPr lang="en-US" altLang="zh-CN" sz="32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ida_wang@njwp.cn</a:t>
            </a:r>
          </a:p>
          <a:p>
            <a:pPr marL="0" indent="0">
              <a:buNone/>
            </a:pPr>
            <a:r>
              <a:rPr lang="zh-CN" altLang="en-US" sz="32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地址：南京市江宁区乾德路与永宁路交叉口</a:t>
            </a:r>
            <a:endParaRPr lang="zh-CN" altLang="en-US" sz="32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6954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933056"/>
            <a:ext cx="8229600" cy="2391544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en-US" sz="2800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天高任鸟飞   海阔任鱼凭</a:t>
            </a:r>
          </a:p>
          <a:p>
            <a:pPr marL="0" indent="0" algn="ctr">
              <a:buNone/>
            </a:pPr>
            <a:r>
              <a:rPr lang="zh-CN" altLang="en-US" sz="2800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衷心祝愿大家事业有成，前程似锦！</a:t>
            </a:r>
          </a:p>
          <a:p>
            <a:endParaRPr lang="zh-CN" altLang="en-US" dirty="0"/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60800"/>
          </a:xfrm>
          <a:prstGeom prst="rect">
            <a:avLst/>
          </a:prstGeom>
          <a:solidFill>
            <a:srgbClr val="FFFFFF">
              <a:alpha val="25882"/>
            </a:srgbClr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6330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图示 1"/>
          <p:cNvGraphicFramePr/>
          <p:nvPr>
            <p:extLst>
              <p:ext uri="{D42A27DB-BD31-4B8C-83A1-F6EECF244321}">
                <p14:modId xmlns:p14="http://schemas.microsoft.com/office/powerpoint/2010/main" val="77419083"/>
              </p:ext>
            </p:extLst>
          </p:nvPr>
        </p:nvGraphicFramePr>
        <p:xfrm>
          <a:off x="1524000" y="1397000"/>
          <a:ext cx="5568280" cy="3616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28813" y="4857760"/>
            <a:ext cx="6429375" cy="1405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+mn-ea"/>
                <a:ea typeface="+mn-ea"/>
              </a:rPr>
              <a:t>（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  <a:ea typeface="+mn-ea"/>
              </a:rPr>
              <a:t>1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  <a:ea typeface="+mn-ea"/>
              </a:rPr>
              <a:t>）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  <a:ea typeface="+mn-ea"/>
              </a:rPr>
              <a:t>15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</a:rPr>
              <a:t>00kw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、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</a:rPr>
              <a:t>2500kw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、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</a:rPr>
              <a:t>3600kw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的</a:t>
            </a:r>
            <a:r>
              <a:rPr lang="zh-CN" altLang="en-US" sz="2000" dirty="0">
                <a:solidFill>
                  <a:schemeClr val="bg1"/>
                </a:solidFill>
                <a:latin typeface="+mn-ea"/>
              </a:rPr>
              <a:t>风机</a:t>
            </a:r>
            <a:r>
              <a:rPr lang="zh-CN" altLang="en-US" sz="2000" dirty="0">
                <a:solidFill>
                  <a:schemeClr val="bg1"/>
                </a:solidFill>
                <a:latin typeface="+mn-ea"/>
                <a:ea typeface="+mn-ea"/>
              </a:rPr>
              <a:t>；</a:t>
            </a:r>
            <a:endParaRPr lang="en-US" altLang="zh-CN" sz="20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+mn-ea"/>
                <a:ea typeface="+mn-ea"/>
              </a:rPr>
              <a:t>（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  <a:ea typeface="+mn-ea"/>
              </a:rPr>
              <a:t>2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  <a:ea typeface="+mn-ea"/>
              </a:rPr>
              <a:t>）陆上</a:t>
            </a:r>
            <a:r>
              <a:rPr lang="zh-CN" altLang="en-US" sz="2000" dirty="0">
                <a:solidFill>
                  <a:schemeClr val="bg1"/>
                </a:solidFill>
                <a:latin typeface="+mn-ea"/>
                <a:ea typeface="+mn-ea"/>
              </a:rPr>
              <a:t>或潮汛带风机；</a:t>
            </a:r>
            <a:endParaRPr lang="en-US" altLang="zh-CN" sz="20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+mn-ea"/>
                <a:ea typeface="+mn-ea"/>
              </a:rPr>
              <a:t>（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  <a:ea typeface="+mn-ea"/>
              </a:rPr>
              <a:t>3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  <a:ea typeface="+mn-ea"/>
              </a:rPr>
              <a:t>）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</a:rPr>
              <a:t>5000</a:t>
            </a:r>
            <a:r>
              <a:rPr lang="zh-CN" altLang="en-US" sz="2000" dirty="0">
                <a:solidFill>
                  <a:schemeClr val="bg1"/>
                </a:solidFill>
                <a:latin typeface="+mn-ea"/>
                <a:ea typeface="+mn-ea"/>
              </a:rPr>
              <a:t>－</a:t>
            </a:r>
            <a:r>
              <a:rPr lang="en-US" altLang="zh-CN" sz="2000" dirty="0">
                <a:solidFill>
                  <a:schemeClr val="bg1"/>
                </a:solidFill>
                <a:latin typeface="+mn-ea"/>
                <a:ea typeface="+mn-ea"/>
              </a:rPr>
              <a:t>6000kw</a:t>
            </a:r>
            <a:r>
              <a:rPr lang="zh-CN" altLang="en-US" sz="2000" dirty="0">
                <a:solidFill>
                  <a:schemeClr val="bg1"/>
                </a:solidFill>
                <a:latin typeface="+mn-ea"/>
                <a:ea typeface="+mn-ea"/>
              </a:rPr>
              <a:t>海上风机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  <a:ea typeface="+mn-ea"/>
              </a:rPr>
              <a:t>装备。</a:t>
            </a:r>
            <a:endParaRPr lang="zh-CN" altLang="en-US" sz="20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8794" y="2428868"/>
            <a:ext cx="6929467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CN" altLang="en-US" sz="1900" kern="0" dirty="0" smtClean="0">
                <a:solidFill>
                  <a:schemeClr val="bg1"/>
                </a:solidFill>
                <a:latin typeface="Arial" pitchFamily="34" charset="0"/>
                <a:ea typeface="宋体" pitchFamily="2" charset="-122"/>
              </a:rPr>
              <a:t>坐落</a:t>
            </a:r>
            <a:r>
              <a:rPr lang="zh-CN" altLang="en-US" sz="1900" kern="0" dirty="0">
                <a:solidFill>
                  <a:schemeClr val="bg1"/>
                </a:solidFill>
                <a:latin typeface="Arial" pitchFamily="34" charset="0"/>
                <a:ea typeface="宋体" pitchFamily="2" charset="-122"/>
              </a:rPr>
              <a:t>于风景秀丽、</a:t>
            </a:r>
            <a:r>
              <a:rPr lang="zh-CN" altLang="en-US" sz="1900" kern="0" dirty="0" smtClean="0">
                <a:solidFill>
                  <a:schemeClr val="bg1"/>
                </a:solidFill>
                <a:latin typeface="Arial" pitchFamily="34" charset="0"/>
                <a:ea typeface="宋体" pitchFamily="2" charset="-122"/>
              </a:rPr>
              <a:t>人杰地灵的六朝古都南京的江宁滨江开发区</a:t>
            </a:r>
            <a:r>
              <a:rPr lang="zh-CN" altLang="en-US" sz="1900" kern="0" dirty="0">
                <a:solidFill>
                  <a:schemeClr val="bg1"/>
                </a:solidFill>
                <a:latin typeface="Arial" pitchFamily="34" charset="0"/>
                <a:ea typeface="宋体" pitchFamily="2" charset="-122"/>
              </a:rPr>
              <a:t>。</a:t>
            </a:r>
            <a:endParaRPr lang="zh-CN" altLang="en-US" sz="1900" dirty="0">
              <a:solidFill>
                <a:schemeClr val="bg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圆角矩形 6"/>
          <p:cNvSpPr/>
          <p:nvPr/>
        </p:nvSpPr>
        <p:spPr bwMode="auto">
          <a:xfrm>
            <a:off x="428596" y="2357430"/>
            <a:ext cx="1285876" cy="571504"/>
          </a:xfrm>
          <a:prstGeom prst="round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dirty="0" smtClean="0">
                <a:solidFill>
                  <a:schemeClr val="bg1">
                    <a:lumMod val="50000"/>
                  </a:schemeClr>
                </a:solidFill>
              </a:rPr>
              <a:t>企业位置</a:t>
            </a:r>
            <a:endParaRPr lang="zh-CN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105" name="TextBox 19"/>
          <p:cNvSpPr txBox="1">
            <a:spLocks noChangeArrowheads="1"/>
          </p:cNvSpPr>
          <p:nvPr/>
        </p:nvSpPr>
        <p:spPr bwMode="auto">
          <a:xfrm>
            <a:off x="1928813" y="3214686"/>
            <a:ext cx="7215187" cy="96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在丹麦奥胡苏</a:t>
            </a:r>
            <a:r>
              <a:rPr lang="zh-CN" altLang="en-US" sz="2000" dirty="0">
                <a:solidFill>
                  <a:schemeClr val="bg1"/>
                </a:solidFill>
                <a:latin typeface="+mn-ea"/>
              </a:rPr>
              <a:t>和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南京均设立了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</a:rPr>
              <a:t>3600kw-6000kw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的大型</a:t>
            </a:r>
            <a:r>
              <a:rPr lang="zh-CN" altLang="en-US" sz="2000" dirty="0">
                <a:solidFill>
                  <a:schemeClr val="bg1"/>
                </a:solidFill>
                <a:latin typeface="+mn-ea"/>
              </a:rPr>
              <a:t>风机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研</a:t>
            </a:r>
            <a:endParaRPr lang="en-US" altLang="zh-CN" sz="20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发中心。</a:t>
            </a:r>
            <a:endParaRPr lang="zh-CN" altLang="en-US" sz="20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圆角矩形 21"/>
          <p:cNvSpPr/>
          <p:nvPr/>
        </p:nvSpPr>
        <p:spPr bwMode="auto">
          <a:xfrm>
            <a:off x="428656" y="3357562"/>
            <a:ext cx="1278326" cy="571504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b="1" dirty="0" smtClean="0">
                <a:solidFill>
                  <a:srgbClr val="7030A0"/>
                </a:solidFill>
              </a:rPr>
              <a:t>研发中心</a:t>
            </a:r>
            <a:endParaRPr lang="zh-CN" altLang="en-US" b="1" dirty="0">
              <a:solidFill>
                <a:srgbClr val="7030A0"/>
              </a:solidFill>
            </a:endParaRPr>
          </a:p>
        </p:txBody>
      </p:sp>
      <p:sp>
        <p:nvSpPr>
          <p:cNvPr id="4108" name="TextBox 23"/>
          <p:cNvSpPr txBox="1">
            <a:spLocks noChangeArrowheads="1"/>
          </p:cNvSpPr>
          <p:nvPr/>
        </p:nvSpPr>
        <p:spPr bwMode="auto">
          <a:xfrm>
            <a:off x="2000232" y="4214818"/>
            <a:ext cx="692948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一期注册资本为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</a:rPr>
              <a:t>2.5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亿元</a:t>
            </a:r>
            <a:r>
              <a:rPr lang="zh-CN" altLang="en-US" sz="2000" dirty="0">
                <a:solidFill>
                  <a:schemeClr val="bg1"/>
                </a:solidFill>
                <a:latin typeface="+mn-ea"/>
              </a:rPr>
              <a:t>人民币，投资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总额达</a:t>
            </a:r>
            <a:r>
              <a:rPr lang="en-US" altLang="zh-CN" sz="2000" dirty="0" smtClean="0">
                <a:solidFill>
                  <a:schemeClr val="bg1"/>
                </a:solidFill>
                <a:latin typeface="+mn-ea"/>
              </a:rPr>
              <a:t>18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亿</a:t>
            </a:r>
            <a:r>
              <a:rPr lang="zh-CN" altLang="en-US" sz="2000" dirty="0">
                <a:solidFill>
                  <a:schemeClr val="bg1"/>
                </a:solidFill>
                <a:latin typeface="+mn-ea"/>
              </a:rPr>
              <a:t>元</a:t>
            </a:r>
            <a:r>
              <a:rPr lang="zh-CN" altLang="en-US" sz="2000" dirty="0" smtClean="0">
                <a:solidFill>
                  <a:schemeClr val="bg1"/>
                </a:solidFill>
                <a:latin typeface="+mn-ea"/>
              </a:rPr>
              <a:t>人民币。</a:t>
            </a:r>
            <a:r>
              <a:rPr lang="zh-CN" altLang="en-US" sz="2200" dirty="0" smtClean="0">
                <a:latin typeface="Calibri" pitchFamily="34" charset="0"/>
                <a:ea typeface="宋体" pitchFamily="2" charset="-122"/>
              </a:rPr>
              <a:t>。</a:t>
            </a:r>
            <a:endParaRPr lang="zh-CN" altLang="en-US" sz="2200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20" name="圆角矩形 19"/>
          <p:cNvSpPr/>
          <p:nvPr/>
        </p:nvSpPr>
        <p:spPr bwMode="auto">
          <a:xfrm>
            <a:off x="428632" y="4286256"/>
            <a:ext cx="1285848" cy="571504"/>
          </a:xfrm>
          <a:prstGeom prst="roundRect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>资金规模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1" name="圆角矩形 20"/>
          <p:cNvSpPr/>
          <p:nvPr/>
        </p:nvSpPr>
        <p:spPr bwMode="auto">
          <a:xfrm>
            <a:off x="428596" y="5357826"/>
            <a:ext cx="1285884" cy="500066"/>
          </a:xfrm>
          <a:prstGeom prst="roundRect">
            <a:avLst/>
          </a:prstGeom>
          <a:solidFill>
            <a:srgbClr val="0080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000" dirty="0" smtClean="0">
                <a:solidFill>
                  <a:srgbClr val="C00000"/>
                </a:solidFill>
              </a:rPr>
              <a:t>核心产品</a:t>
            </a:r>
            <a:endParaRPr lang="zh-CN" altLang="en-US" sz="2000" dirty="0">
              <a:solidFill>
                <a:srgbClr val="C00000"/>
              </a:solidFill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214282" y="928670"/>
            <a:ext cx="3286148" cy="114300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300" b="1" dirty="0" smtClean="0">
                <a:solidFill>
                  <a:srgbClr val="FFC000"/>
                </a:solidFill>
              </a:rPr>
              <a:t>南京风电科技有限公司</a:t>
            </a:r>
            <a:endParaRPr lang="zh-CN" altLang="en-US" sz="23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8596" y="1928802"/>
            <a:ext cx="1285876" cy="642942"/>
            <a:chOff x="500034" y="1428736"/>
            <a:chExt cx="1214438" cy="500063"/>
          </a:xfrm>
          <a:solidFill>
            <a:schemeClr val="accent6">
              <a:lumMod val="75000"/>
            </a:schemeClr>
          </a:solidFill>
        </p:grpSpPr>
        <p:sp>
          <p:nvSpPr>
            <p:cNvPr id="3" name="圆角矩形 2"/>
            <p:cNvSpPr/>
            <p:nvPr/>
          </p:nvSpPr>
          <p:spPr bwMode="auto">
            <a:xfrm>
              <a:off x="500034" y="1428736"/>
              <a:ext cx="1214438" cy="500063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000"/>
            </a:p>
          </p:txBody>
        </p:sp>
        <p:sp>
          <p:nvSpPr>
            <p:cNvPr id="4" name="TextBox 7"/>
            <p:cNvSpPr txBox="1">
              <a:spLocks noChangeArrowheads="1"/>
            </p:cNvSpPr>
            <p:nvPr/>
          </p:nvSpPr>
          <p:spPr bwMode="auto">
            <a:xfrm>
              <a:off x="500063" y="1500188"/>
              <a:ext cx="114694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000" b="1" dirty="0">
                  <a:latin typeface="Arial" pitchFamily="34" charset="0"/>
                  <a:ea typeface="宋体" pitchFamily="2" charset="-122"/>
                </a:rPr>
                <a:t>团队组成</a:t>
              </a:r>
            </a:p>
          </p:txBody>
        </p:sp>
      </p:grpSp>
      <p:grpSp>
        <p:nvGrpSpPr>
          <p:cNvPr id="5" name="组合 7"/>
          <p:cNvGrpSpPr>
            <a:grpSpLocks/>
          </p:cNvGrpSpPr>
          <p:nvPr/>
        </p:nvGrpSpPr>
        <p:grpSpPr bwMode="auto">
          <a:xfrm>
            <a:off x="428625" y="4071942"/>
            <a:ext cx="1283823" cy="714380"/>
            <a:chOff x="428596" y="3643314"/>
            <a:chExt cx="1214446" cy="500063"/>
          </a:xfrm>
        </p:grpSpPr>
        <p:sp>
          <p:nvSpPr>
            <p:cNvPr id="9" name="圆角矩形 8"/>
            <p:cNvSpPr/>
            <p:nvPr/>
          </p:nvSpPr>
          <p:spPr bwMode="auto">
            <a:xfrm>
              <a:off x="428604" y="3643314"/>
              <a:ext cx="1214438" cy="5000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000"/>
            </a:p>
          </p:txBody>
        </p:sp>
        <p:sp>
          <p:nvSpPr>
            <p:cNvPr id="10" name="矩形 9"/>
            <p:cNvSpPr/>
            <p:nvPr/>
          </p:nvSpPr>
          <p:spPr>
            <a:xfrm>
              <a:off x="428596" y="3714751"/>
              <a:ext cx="1151234" cy="4001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000" b="1" dirty="0" smtClean="0">
                  <a:solidFill>
                    <a:srgbClr val="FFFF00"/>
                  </a:solidFill>
                  <a:latin typeface="Arial" pitchFamily="34" charset="0"/>
                  <a:ea typeface="宋体" pitchFamily="2" charset="-122"/>
                </a:rPr>
                <a:t>团队目标</a:t>
              </a:r>
              <a:endParaRPr lang="zh-CN" altLang="en-US" sz="2000" b="1" dirty="0">
                <a:solidFill>
                  <a:srgbClr val="FFFF00"/>
                </a:solidFill>
                <a:latin typeface="Arial" pitchFamily="34" charset="0"/>
                <a:ea typeface="宋体" pitchFamily="2" charset="-122"/>
              </a:endParaRPr>
            </a:p>
          </p:txBody>
        </p:sp>
      </p:grpSp>
      <p:grpSp>
        <p:nvGrpSpPr>
          <p:cNvPr id="6" name="组合 10"/>
          <p:cNvGrpSpPr>
            <a:grpSpLocks/>
          </p:cNvGrpSpPr>
          <p:nvPr/>
        </p:nvGrpSpPr>
        <p:grpSpPr bwMode="auto">
          <a:xfrm>
            <a:off x="428625" y="3000372"/>
            <a:ext cx="1428750" cy="642942"/>
            <a:chOff x="428596" y="2286000"/>
            <a:chExt cx="1357344" cy="500063"/>
          </a:xfrm>
        </p:grpSpPr>
        <p:sp>
          <p:nvSpPr>
            <p:cNvPr id="12" name="圆角矩形 11"/>
            <p:cNvSpPr/>
            <p:nvPr/>
          </p:nvSpPr>
          <p:spPr bwMode="auto">
            <a:xfrm>
              <a:off x="428625" y="2286000"/>
              <a:ext cx="1214438" cy="50006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000"/>
            </a:p>
          </p:txBody>
        </p:sp>
        <p:sp>
          <p:nvSpPr>
            <p:cNvPr id="7184" name="TextBox 22"/>
            <p:cNvSpPr txBox="1">
              <a:spLocks noChangeArrowheads="1"/>
            </p:cNvSpPr>
            <p:nvPr/>
          </p:nvSpPr>
          <p:spPr bwMode="auto">
            <a:xfrm>
              <a:off x="428596" y="2357430"/>
              <a:ext cx="135734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000" b="1" dirty="0">
                  <a:solidFill>
                    <a:srgbClr val="FFFF00"/>
                  </a:solidFill>
                </a:rPr>
                <a:t>团队规模</a:t>
              </a:r>
            </a:p>
          </p:txBody>
        </p:sp>
      </p:grpSp>
      <p:grpSp>
        <p:nvGrpSpPr>
          <p:cNvPr id="7" name="组合 14"/>
          <p:cNvGrpSpPr/>
          <p:nvPr/>
        </p:nvGrpSpPr>
        <p:grpSpPr>
          <a:xfrm>
            <a:off x="428596" y="5286388"/>
            <a:ext cx="1285884" cy="642942"/>
            <a:chOff x="428596" y="3743322"/>
            <a:chExt cx="1217000" cy="350044"/>
          </a:xfrm>
          <a:solidFill>
            <a:srgbClr val="CCCC00"/>
          </a:solidFill>
        </p:grpSpPr>
        <p:sp>
          <p:nvSpPr>
            <p:cNvPr id="16" name="圆角矩形 15"/>
            <p:cNvSpPr/>
            <p:nvPr/>
          </p:nvSpPr>
          <p:spPr bwMode="auto">
            <a:xfrm>
              <a:off x="428596" y="3743322"/>
              <a:ext cx="1214438" cy="350044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000"/>
            </a:p>
          </p:txBody>
        </p:sp>
        <p:sp>
          <p:nvSpPr>
            <p:cNvPr id="17" name="矩形 16"/>
            <p:cNvSpPr/>
            <p:nvPr/>
          </p:nvSpPr>
          <p:spPr>
            <a:xfrm>
              <a:off x="428596" y="3771915"/>
              <a:ext cx="1217000" cy="3201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zh-CN" altLang="en-US" sz="2000" b="1" dirty="0">
                  <a:solidFill>
                    <a:schemeClr val="bg2">
                      <a:lumMod val="50000"/>
                    </a:schemeClr>
                  </a:solidFill>
                  <a:latin typeface="Arial" pitchFamily="34" charset="0"/>
                  <a:ea typeface="宋体" pitchFamily="2" charset="-122"/>
                </a:rPr>
                <a:t>团队特点</a:t>
              </a:r>
            </a:p>
          </p:txBody>
        </p:sp>
      </p:grpSp>
      <p:sp>
        <p:nvSpPr>
          <p:cNvPr id="6153" name="矩形 17"/>
          <p:cNvSpPr>
            <a:spLocks noChangeArrowheads="1"/>
          </p:cNvSpPr>
          <p:nvPr/>
        </p:nvSpPr>
        <p:spPr bwMode="auto">
          <a:xfrm>
            <a:off x="2000232" y="1714488"/>
            <a:ext cx="67151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欧美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及国内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著名的风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电专家、职业经理人及投行人员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等优秀人才组成的、专业敬业的跨国团队。</a:t>
            </a:r>
            <a:endParaRPr lang="zh-CN" altLang="en-US" dirty="0">
              <a:solidFill>
                <a:schemeClr val="bg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6154" name="矩形 18"/>
          <p:cNvSpPr>
            <a:spLocks noChangeArrowheads="1"/>
          </p:cNvSpPr>
          <p:nvPr/>
        </p:nvSpPr>
        <p:spPr bwMode="auto">
          <a:xfrm>
            <a:off x="1857375" y="2786058"/>
            <a:ext cx="707231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两地研发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中心拥有专职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研发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人员</a:t>
            </a:r>
            <a:r>
              <a:rPr lang="en-US" altLang="zh-CN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108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人，其中</a:t>
            </a:r>
            <a:r>
              <a:rPr lang="en-US" altLang="zh-CN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70%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具有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研究生及以上学历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，风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电行业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背景者众多，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覆盖机械、振动、电力、自控等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学科。</a:t>
            </a:r>
            <a:endParaRPr lang="zh-CN" altLang="en-US" dirty="0">
              <a:solidFill>
                <a:schemeClr val="bg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928813" y="3714751"/>
            <a:ext cx="685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dirty="0" smtClean="0">
                <a:solidFill>
                  <a:schemeClr val="bg1"/>
                </a:solidFill>
              </a:rPr>
              <a:t>提供整机系列化解决方案，涵括陆上和潮汛带完全自主研发，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生产出具有自主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知识产权的风力发电机组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，推动兆瓦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级风力发电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机组在国内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的广泛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推广与应用</a:t>
            </a:r>
            <a:r>
              <a:rPr lang="zh-CN" altLang="en-US" dirty="0" smtClean="0">
                <a:solidFill>
                  <a:schemeClr val="bg1"/>
                </a:solidFill>
              </a:rPr>
              <a:t>，实现海上和陆上大型风电机组国产化。</a:t>
            </a:r>
            <a:endParaRPr lang="zh-CN" altLang="en-US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defRPr/>
            </a:pPr>
            <a:endParaRPr lang="zh-CN" altLang="en-US" dirty="0">
              <a:solidFill>
                <a:schemeClr val="bg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6156" name="矩形 20"/>
          <p:cNvSpPr>
            <a:spLocks noChangeArrowheads="1"/>
          </p:cNvSpPr>
          <p:nvPr/>
        </p:nvSpPr>
        <p:spPr bwMode="auto">
          <a:xfrm>
            <a:off x="1928813" y="5072074"/>
            <a:ext cx="6858000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公司团队在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机械设计及仿真、载荷计算、有限元分析、</a:t>
            </a:r>
            <a:r>
              <a:rPr lang="zh-CN" altLang="en-US" dirty="0" smtClean="0">
                <a:solidFill>
                  <a:schemeClr val="bg1"/>
                </a:solidFill>
                <a:latin typeface="+mn-ea"/>
              </a:rPr>
              <a:t>Ｂ</a:t>
            </a:r>
            <a:r>
              <a:rPr lang="en-US" altLang="zh-CN" dirty="0">
                <a:solidFill>
                  <a:schemeClr val="bg1"/>
                </a:solidFill>
                <a:latin typeface="+mn-ea"/>
              </a:rPr>
              <a:t>l</a:t>
            </a:r>
            <a:r>
              <a:rPr lang="en-US" altLang="zh-CN" dirty="0" smtClean="0">
                <a:solidFill>
                  <a:schemeClr val="bg1"/>
                </a:solidFill>
                <a:latin typeface="+mn-ea"/>
              </a:rPr>
              <a:t>aded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仿真、供应链选择、装配工艺、产品调试以及产品质量控制等方面，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注重不断地优化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，</a:t>
            </a:r>
            <a:r>
              <a:rPr lang="zh-CN" altLang="en-US" dirty="0" smtClean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实现继承</a:t>
            </a:r>
            <a:r>
              <a:rPr lang="zh-CN" altLang="en-US" dirty="0">
                <a:solidFill>
                  <a:schemeClr val="bg1"/>
                </a:solidFill>
                <a:latin typeface="Calibri" pitchFamily="34" charset="0"/>
                <a:ea typeface="宋体" pitchFamily="2" charset="-122"/>
              </a:rPr>
              <a:t>与创新的结合。</a:t>
            </a:r>
            <a:endParaRPr lang="zh-CN" altLang="en-US" dirty="0">
              <a:solidFill>
                <a:schemeClr val="bg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500034" y="857232"/>
            <a:ext cx="2786082" cy="71438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000" b="1" dirty="0" smtClean="0">
                <a:solidFill>
                  <a:schemeClr val="accent1">
                    <a:lumMod val="75000"/>
                  </a:schemeClr>
                </a:solidFill>
              </a:rPr>
              <a:t>企业团队</a:t>
            </a:r>
            <a:endParaRPr lang="zh-CN" altLang="en-US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977" y="764704"/>
            <a:ext cx="8229600" cy="564672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solidFill>
                  <a:schemeClr val="accent2">
                    <a:lumMod val="75000"/>
                  </a:schemeClr>
                </a:solidFill>
                <a:latin typeface="华文楷体" pitchFamily="2" charset="-122"/>
                <a:ea typeface="华文楷体" pitchFamily="2" charset="-122"/>
              </a:rPr>
              <a:t>职业发展与薪酬福利</a:t>
            </a:r>
            <a:endParaRPr lang="zh-CN" altLang="en-US" sz="3600" b="1" dirty="0">
              <a:solidFill>
                <a:schemeClr val="accent2">
                  <a:lumMod val="75000"/>
                </a:schemeClr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420938"/>
            <a:ext cx="8229600" cy="3903662"/>
          </a:xfrm>
        </p:spPr>
        <p:txBody>
          <a:bodyPr/>
          <a:lstStyle/>
          <a:p>
            <a:endParaRPr lang="zh-CN" altLang="en-US" dirty="0"/>
          </a:p>
        </p:txBody>
      </p:sp>
      <p:grpSp>
        <p:nvGrpSpPr>
          <p:cNvPr id="4" name="Group 80"/>
          <p:cNvGrpSpPr>
            <a:grpSpLocks/>
          </p:cNvGrpSpPr>
          <p:nvPr/>
        </p:nvGrpSpPr>
        <p:grpSpPr bwMode="auto">
          <a:xfrm>
            <a:off x="539750" y="2420938"/>
            <a:ext cx="7534275" cy="3311525"/>
            <a:chOff x="340" y="1485"/>
            <a:chExt cx="4746" cy="2086"/>
          </a:xfrm>
        </p:grpSpPr>
        <p:sp>
          <p:nvSpPr>
            <p:cNvPr id="5" name="AutoShape 79"/>
            <p:cNvSpPr>
              <a:spLocks noChangeArrowheads="1"/>
            </p:cNvSpPr>
            <p:nvPr/>
          </p:nvSpPr>
          <p:spPr bwMode="gray">
            <a:xfrm rot="5400000">
              <a:off x="1194" y="1090"/>
              <a:ext cx="1123" cy="2832"/>
            </a:xfrm>
            <a:prstGeom prst="upArrow">
              <a:avLst>
                <a:gd name="adj1" fmla="val 73769"/>
                <a:gd name="adj2" fmla="val 82181"/>
              </a:avLst>
            </a:prstGeom>
            <a:gradFill rotWithShape="1">
              <a:gsLst>
                <a:gs pos="0">
                  <a:srgbClr val="AD83EB"/>
                </a:gs>
                <a:gs pos="100000">
                  <a:srgbClr val="003399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6" name="Group 73"/>
            <p:cNvGrpSpPr>
              <a:grpSpLocks/>
            </p:cNvGrpSpPr>
            <p:nvPr/>
          </p:nvGrpSpPr>
          <p:grpSpPr bwMode="auto">
            <a:xfrm>
              <a:off x="4332" y="1485"/>
              <a:ext cx="754" cy="715"/>
              <a:chOff x="4377" y="1354"/>
              <a:chExt cx="754" cy="715"/>
            </a:xfrm>
          </p:grpSpPr>
          <p:grpSp>
            <p:nvGrpSpPr>
              <p:cNvPr id="27" name="组合 34"/>
              <p:cNvGrpSpPr>
                <a:grpSpLocks noChangeAspect="1"/>
              </p:cNvGrpSpPr>
              <p:nvPr/>
            </p:nvGrpSpPr>
            <p:grpSpPr bwMode="auto">
              <a:xfrm>
                <a:off x="4396" y="1354"/>
                <a:ext cx="716" cy="715"/>
                <a:chOff x="4776637" y="4404800"/>
                <a:chExt cx="1011863" cy="1008000"/>
              </a:xfrm>
            </p:grpSpPr>
            <p:sp>
              <p:nvSpPr>
                <p:cNvPr id="29" name="Oval 2"/>
                <p:cNvSpPr>
                  <a:spLocks noChangeAspect="1" noChangeArrowheads="1"/>
                </p:cNvSpPr>
                <p:nvPr/>
              </p:nvSpPr>
              <p:spPr bwMode="auto">
                <a:xfrm>
                  <a:off x="4780500" y="4404800"/>
                  <a:ext cx="1008000" cy="1008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F01"/>
                    </a:gs>
                    <a:gs pos="90000">
                      <a:srgbClr val="E22000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225425" dist="38100" dir="5220000" algn="ctr">
                    <a:srgbClr val="000000">
                      <a:alpha val="33000"/>
                    </a:srgbClr>
                  </a:outerShdw>
                </a:effectLst>
                <a:scene3d>
                  <a:camera prst="orthographicFront"/>
                  <a:lightRig rig="flat" dir="t"/>
                </a:scene3d>
                <a:sp3d extrusionH="304800" contourW="19050">
                  <a:bevelT prst="convex"/>
                  <a:bevelB w="0" h="0"/>
                  <a:contourClr>
                    <a:srgbClr val="FFE593"/>
                  </a:contourClr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>
                  <a:sp3d/>
                </a:bodyPr>
                <a:lstStyle/>
                <a:p>
                  <a:pPr algn="ctr" defTabSz="1284288" eaLnBrk="0" fontAlgn="ctr" hangingPunct="0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0000"/>
                    </a:buClr>
                    <a:buSzPct val="70000"/>
                    <a:buFont typeface="Wingdings" pitchFamily="2" charset="2"/>
                    <a:buChar char="u"/>
                    <a:defRPr/>
                  </a:pPr>
                  <a:endParaRPr lang="fr-FR" altLang="zh-CN" sz="1600" b="1" dirty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endParaRPr>
                </a:p>
              </p:txBody>
            </p:sp>
            <p:sp>
              <p:nvSpPr>
                <p:cNvPr id="30" name="椭圆 29"/>
                <p:cNvSpPr>
                  <a:spLocks/>
                </p:cNvSpPr>
                <p:nvPr/>
              </p:nvSpPr>
              <p:spPr>
                <a:xfrm rot="19388639">
                  <a:off x="4776637" y="4464011"/>
                  <a:ext cx="683997" cy="46664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45000">
                      <a:schemeClr val="bg1">
                        <a:alpha val="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1284288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1400" dirty="0">
                    <a:solidFill>
                      <a:srgbClr val="FFFFFF"/>
                    </a:solidFill>
                    <a:ea typeface="微软雅黑" pitchFamily="34" charset="-122"/>
                  </a:endParaRPr>
                </a:p>
              </p:txBody>
            </p:sp>
            <p:sp>
              <p:nvSpPr>
                <p:cNvPr id="31" name="椭圆 30"/>
                <p:cNvSpPr>
                  <a:spLocks noChangeAspect="1"/>
                </p:cNvSpPr>
                <p:nvPr/>
              </p:nvSpPr>
              <p:spPr>
                <a:xfrm>
                  <a:off x="4888500" y="4512800"/>
                  <a:ext cx="792000" cy="792000"/>
                </a:xfrm>
                <a:prstGeom prst="ellipse">
                  <a:avLst/>
                </a:prstGeom>
                <a:gradFill flip="none" rotWithShape="1">
                  <a:gsLst>
                    <a:gs pos="10000">
                      <a:srgbClr val="FFC000">
                        <a:alpha val="60000"/>
                      </a:srgbClr>
                    </a:gs>
                    <a:gs pos="70000">
                      <a:schemeClr val="bg1">
                        <a:alpha val="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1284288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2500" dirty="0"/>
                </a:p>
              </p:txBody>
            </p:sp>
          </p:grpSp>
          <p:sp>
            <p:nvSpPr>
              <p:cNvPr id="28" name="TextBox 147"/>
              <p:cNvSpPr txBox="1">
                <a:spLocks noChangeArrowheads="1"/>
              </p:cNvSpPr>
              <p:nvPr/>
            </p:nvSpPr>
            <p:spPr bwMode="auto">
              <a:xfrm>
                <a:off x="4377" y="1601"/>
                <a:ext cx="75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1pPr>
                <a:lvl2pPr marL="742950" indent="-28575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2pPr>
                <a:lvl3pPr marL="11430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3pPr>
                <a:lvl4pPr marL="16002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4pPr>
                <a:lvl5pPr marL="20574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9pPr>
              </a:lstStyle>
              <a:p>
                <a:pPr algn="ctr" fontAlgn="ctr">
                  <a:buClr>
                    <a:srgbClr val="FF0000"/>
                  </a:buClr>
                  <a:buSzPct val="70000"/>
                </a:pPr>
                <a:r>
                  <a:rPr lang="zh-CN" altLang="en-US" b="1" dirty="0"/>
                  <a:t>绩效为先</a:t>
                </a:r>
              </a:p>
            </p:txBody>
          </p:sp>
        </p:grpSp>
        <p:grpSp>
          <p:nvGrpSpPr>
            <p:cNvPr id="7" name="Group 71"/>
            <p:cNvGrpSpPr>
              <a:grpSpLocks/>
            </p:cNvGrpSpPr>
            <p:nvPr/>
          </p:nvGrpSpPr>
          <p:grpSpPr bwMode="auto">
            <a:xfrm>
              <a:off x="3305" y="1666"/>
              <a:ext cx="754" cy="715"/>
              <a:chOff x="3288" y="1752"/>
              <a:chExt cx="754" cy="715"/>
            </a:xfrm>
          </p:grpSpPr>
          <p:grpSp>
            <p:nvGrpSpPr>
              <p:cNvPr id="22" name="组合 34"/>
              <p:cNvGrpSpPr>
                <a:grpSpLocks noChangeAspect="1"/>
              </p:cNvGrpSpPr>
              <p:nvPr/>
            </p:nvGrpSpPr>
            <p:grpSpPr bwMode="auto">
              <a:xfrm>
                <a:off x="3307" y="1752"/>
                <a:ext cx="716" cy="715"/>
                <a:chOff x="4776637" y="4404800"/>
                <a:chExt cx="1011863" cy="1008000"/>
              </a:xfrm>
            </p:grpSpPr>
            <p:sp>
              <p:nvSpPr>
                <p:cNvPr id="24" name="Oval 2"/>
                <p:cNvSpPr>
                  <a:spLocks noChangeAspect="1" noChangeArrowheads="1"/>
                </p:cNvSpPr>
                <p:nvPr/>
              </p:nvSpPr>
              <p:spPr bwMode="auto">
                <a:xfrm>
                  <a:off x="4780500" y="4404800"/>
                  <a:ext cx="1008000" cy="1008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F01"/>
                    </a:gs>
                    <a:gs pos="90000">
                      <a:srgbClr val="E22000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225425" dist="38100" dir="5220000" algn="ctr">
                    <a:srgbClr val="000000">
                      <a:alpha val="33000"/>
                    </a:srgbClr>
                  </a:outerShdw>
                </a:effectLst>
                <a:scene3d>
                  <a:camera prst="orthographicFront"/>
                  <a:lightRig rig="flat" dir="t"/>
                </a:scene3d>
                <a:sp3d extrusionH="304800" contourW="19050">
                  <a:bevelT prst="convex"/>
                  <a:bevelB w="0" h="0"/>
                  <a:contourClr>
                    <a:srgbClr val="FFE593"/>
                  </a:contourClr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>
                  <a:sp3d/>
                </a:bodyPr>
                <a:lstStyle/>
                <a:p>
                  <a:pPr algn="ctr" defTabSz="1284288" eaLnBrk="0" fontAlgn="ctr" hangingPunct="0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0000"/>
                    </a:buClr>
                    <a:buSzPct val="70000"/>
                    <a:buFont typeface="Wingdings" pitchFamily="2" charset="2"/>
                    <a:buChar char="u"/>
                    <a:defRPr/>
                  </a:pPr>
                  <a:endParaRPr lang="fr-FR" altLang="zh-CN" sz="1600" b="1" dirty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endParaRPr>
                </a:p>
              </p:txBody>
            </p:sp>
            <p:sp>
              <p:nvSpPr>
                <p:cNvPr id="25" name="椭圆 24"/>
                <p:cNvSpPr>
                  <a:spLocks/>
                </p:cNvSpPr>
                <p:nvPr/>
              </p:nvSpPr>
              <p:spPr>
                <a:xfrm rot="19388639">
                  <a:off x="4776636" y="4464010"/>
                  <a:ext cx="683997" cy="4666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45000">
                      <a:schemeClr val="bg1">
                        <a:alpha val="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1284288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1400" dirty="0">
                    <a:solidFill>
                      <a:srgbClr val="FFFFFF"/>
                    </a:solidFill>
                    <a:ea typeface="微软雅黑" pitchFamily="34" charset="-122"/>
                  </a:endParaRPr>
                </a:p>
              </p:txBody>
            </p:sp>
            <p:sp>
              <p:nvSpPr>
                <p:cNvPr id="26" name="椭圆 25"/>
                <p:cNvSpPr>
                  <a:spLocks noChangeAspect="1"/>
                </p:cNvSpPr>
                <p:nvPr/>
              </p:nvSpPr>
              <p:spPr>
                <a:xfrm>
                  <a:off x="4888500" y="4512800"/>
                  <a:ext cx="792000" cy="792000"/>
                </a:xfrm>
                <a:prstGeom prst="ellipse">
                  <a:avLst/>
                </a:prstGeom>
                <a:gradFill flip="none" rotWithShape="1">
                  <a:gsLst>
                    <a:gs pos="10000">
                      <a:srgbClr val="FFC000">
                        <a:alpha val="60000"/>
                      </a:srgbClr>
                    </a:gs>
                    <a:gs pos="70000">
                      <a:schemeClr val="bg1">
                        <a:alpha val="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1284288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2500" dirty="0"/>
                </a:p>
              </p:txBody>
            </p:sp>
          </p:grpSp>
          <p:sp>
            <p:nvSpPr>
              <p:cNvPr id="23" name="TextBox 147"/>
              <p:cNvSpPr txBox="1">
                <a:spLocks noChangeArrowheads="1"/>
              </p:cNvSpPr>
              <p:nvPr/>
            </p:nvSpPr>
            <p:spPr bwMode="auto">
              <a:xfrm>
                <a:off x="3288" y="1999"/>
                <a:ext cx="75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1pPr>
                <a:lvl2pPr marL="742950" indent="-28575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2pPr>
                <a:lvl3pPr marL="11430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3pPr>
                <a:lvl4pPr marL="16002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4pPr>
                <a:lvl5pPr marL="20574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9pPr>
              </a:lstStyle>
              <a:p>
                <a:pPr algn="ctr" fontAlgn="ctr">
                  <a:buClr>
                    <a:srgbClr val="FF0000"/>
                  </a:buClr>
                  <a:buSzPct val="70000"/>
                </a:pPr>
                <a:r>
                  <a:rPr lang="zh-CN" altLang="en-US" b="1" dirty="0"/>
                  <a:t>量才适用</a:t>
                </a:r>
                <a:endParaRPr lang="zh-CN" altLang="en-US" sz="1600" b="1" dirty="0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8" name="Group 72"/>
            <p:cNvGrpSpPr>
              <a:grpSpLocks/>
            </p:cNvGrpSpPr>
            <p:nvPr/>
          </p:nvGrpSpPr>
          <p:grpSpPr bwMode="auto">
            <a:xfrm>
              <a:off x="3305" y="2619"/>
              <a:ext cx="754" cy="715"/>
              <a:chOff x="3305" y="2614"/>
              <a:chExt cx="754" cy="715"/>
            </a:xfrm>
          </p:grpSpPr>
          <p:grpSp>
            <p:nvGrpSpPr>
              <p:cNvPr id="17" name="组合 34"/>
              <p:cNvGrpSpPr>
                <a:grpSpLocks noChangeAspect="1"/>
              </p:cNvGrpSpPr>
              <p:nvPr/>
            </p:nvGrpSpPr>
            <p:grpSpPr bwMode="auto">
              <a:xfrm>
                <a:off x="3324" y="2614"/>
                <a:ext cx="716" cy="715"/>
                <a:chOff x="4776637" y="4404800"/>
                <a:chExt cx="1011863" cy="1008000"/>
              </a:xfrm>
            </p:grpSpPr>
            <p:sp>
              <p:nvSpPr>
                <p:cNvPr id="19" name="Oval 2"/>
                <p:cNvSpPr>
                  <a:spLocks noChangeAspect="1" noChangeArrowheads="1"/>
                </p:cNvSpPr>
                <p:nvPr/>
              </p:nvSpPr>
              <p:spPr bwMode="auto">
                <a:xfrm>
                  <a:off x="4780500" y="4404800"/>
                  <a:ext cx="1008000" cy="1008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F01"/>
                    </a:gs>
                    <a:gs pos="90000">
                      <a:srgbClr val="E22000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225425" dist="38100" dir="5220000" algn="ctr">
                    <a:srgbClr val="000000">
                      <a:alpha val="33000"/>
                    </a:srgbClr>
                  </a:outerShdw>
                </a:effectLst>
                <a:scene3d>
                  <a:camera prst="orthographicFront"/>
                  <a:lightRig rig="flat" dir="t"/>
                </a:scene3d>
                <a:sp3d extrusionH="304800" contourW="19050">
                  <a:bevelT prst="convex"/>
                  <a:bevelB w="0" h="0"/>
                  <a:contourClr>
                    <a:srgbClr val="FFE593"/>
                  </a:contourClr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>
                  <a:sp3d/>
                </a:bodyPr>
                <a:lstStyle/>
                <a:p>
                  <a:pPr algn="ctr" defTabSz="1284288" eaLnBrk="0" fontAlgn="ctr" hangingPunct="0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0000"/>
                    </a:buClr>
                    <a:buSzPct val="70000"/>
                    <a:buFont typeface="Wingdings" pitchFamily="2" charset="2"/>
                    <a:buChar char="u"/>
                    <a:defRPr/>
                  </a:pPr>
                  <a:endParaRPr lang="fr-FR" altLang="zh-CN" sz="1600" b="1" dirty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endParaRPr>
                </a:p>
              </p:txBody>
            </p:sp>
            <p:sp>
              <p:nvSpPr>
                <p:cNvPr id="20" name="椭圆 30"/>
                <p:cNvSpPr>
                  <a:spLocks/>
                </p:cNvSpPr>
                <p:nvPr/>
              </p:nvSpPr>
              <p:spPr>
                <a:xfrm rot="19388639">
                  <a:off x="4776636" y="4464011"/>
                  <a:ext cx="683997" cy="46664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45000">
                      <a:schemeClr val="bg1">
                        <a:alpha val="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1284288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1400" dirty="0">
                    <a:solidFill>
                      <a:srgbClr val="FFFFFF"/>
                    </a:solidFill>
                    <a:ea typeface="微软雅黑" pitchFamily="34" charset="-122"/>
                  </a:endParaRPr>
                </a:p>
              </p:txBody>
            </p:sp>
            <p:sp>
              <p:nvSpPr>
                <p:cNvPr id="21" name="椭圆 31"/>
                <p:cNvSpPr>
                  <a:spLocks noChangeAspect="1"/>
                </p:cNvSpPr>
                <p:nvPr/>
              </p:nvSpPr>
              <p:spPr>
                <a:xfrm>
                  <a:off x="4888500" y="4512800"/>
                  <a:ext cx="792000" cy="792000"/>
                </a:xfrm>
                <a:prstGeom prst="ellipse">
                  <a:avLst/>
                </a:prstGeom>
                <a:gradFill flip="none" rotWithShape="1">
                  <a:gsLst>
                    <a:gs pos="10000">
                      <a:srgbClr val="FFC000">
                        <a:alpha val="60000"/>
                      </a:srgbClr>
                    </a:gs>
                    <a:gs pos="70000">
                      <a:schemeClr val="bg1">
                        <a:alpha val="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1284288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2500" dirty="0"/>
                </a:p>
              </p:txBody>
            </p:sp>
          </p:grpSp>
          <p:sp>
            <p:nvSpPr>
              <p:cNvPr id="18" name="TextBox 147"/>
              <p:cNvSpPr txBox="1">
                <a:spLocks noChangeArrowheads="1"/>
              </p:cNvSpPr>
              <p:nvPr/>
            </p:nvSpPr>
            <p:spPr bwMode="auto">
              <a:xfrm>
                <a:off x="3305" y="2860"/>
                <a:ext cx="75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1pPr>
                <a:lvl2pPr marL="742950" indent="-28575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2pPr>
                <a:lvl3pPr marL="11430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3pPr>
                <a:lvl4pPr marL="16002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4pPr>
                <a:lvl5pPr marL="20574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9pPr>
              </a:lstStyle>
              <a:p>
                <a:pPr algn="ctr" fontAlgn="ctr">
                  <a:buClr>
                    <a:srgbClr val="FF0000"/>
                  </a:buClr>
                  <a:buSzPct val="70000"/>
                </a:pPr>
                <a:r>
                  <a:rPr lang="zh-CN" altLang="en-US" b="1"/>
                  <a:t>公平竞争</a:t>
                </a:r>
                <a:endParaRPr lang="zh-CN" altLang="en-US" sz="1600" b="1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sp>
          <p:nvSpPr>
            <p:cNvPr id="9" name="圆角矩形 8"/>
            <p:cNvSpPr/>
            <p:nvPr/>
          </p:nvSpPr>
          <p:spPr>
            <a:xfrm>
              <a:off x="1127" y="2173"/>
              <a:ext cx="667" cy="616"/>
            </a:xfrm>
            <a:prstGeom prst="roundRect">
              <a:avLst>
                <a:gd name="adj" fmla="val 10568"/>
              </a:avLst>
            </a:prstGeom>
            <a:gradFill flip="none" rotWithShape="1">
              <a:gsLst>
                <a:gs pos="0">
                  <a:srgbClr val="00DFF6"/>
                </a:gs>
                <a:gs pos="90000">
                  <a:srgbClr val="002774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prst="convex"/>
              <a:bevelB w="0" h="0"/>
              <a:contourClr>
                <a:srgbClr val="AFEAFF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defTabSz="1284288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defRPr/>
              </a:pPr>
              <a:endParaRPr lang="zh-CN" altLang="en-US" sz="16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矩形 14"/>
            <p:cNvSpPr>
              <a:spLocks noChangeArrowheads="1"/>
            </p:cNvSpPr>
            <p:nvPr/>
          </p:nvSpPr>
          <p:spPr bwMode="auto">
            <a:xfrm>
              <a:off x="1206" y="2173"/>
              <a:ext cx="495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1284288"/>
              <a:r>
                <a:rPr kumimoji="1" lang="zh-CN" altLang="en-US" dirty="0">
                  <a:solidFill>
                    <a:schemeClr val="bg1"/>
                  </a:solidFill>
                  <a:latin typeface="黑体" pitchFamily="2" charset="-122"/>
                  <a:ea typeface="黑体" pitchFamily="2" charset="-122"/>
                </a:rPr>
                <a:t>人力资源理念</a:t>
              </a:r>
            </a:p>
          </p:txBody>
        </p:sp>
        <p:grpSp>
          <p:nvGrpSpPr>
            <p:cNvPr id="11" name="Group 74"/>
            <p:cNvGrpSpPr>
              <a:grpSpLocks/>
            </p:cNvGrpSpPr>
            <p:nvPr/>
          </p:nvGrpSpPr>
          <p:grpSpPr bwMode="auto">
            <a:xfrm>
              <a:off x="4303" y="2856"/>
              <a:ext cx="754" cy="715"/>
              <a:chOff x="4439" y="3385"/>
              <a:chExt cx="754" cy="715"/>
            </a:xfrm>
          </p:grpSpPr>
          <p:grpSp>
            <p:nvGrpSpPr>
              <p:cNvPr id="12" name="组合 34"/>
              <p:cNvGrpSpPr>
                <a:grpSpLocks noChangeAspect="1"/>
              </p:cNvGrpSpPr>
              <p:nvPr/>
            </p:nvGrpSpPr>
            <p:grpSpPr bwMode="auto">
              <a:xfrm>
                <a:off x="4458" y="3385"/>
                <a:ext cx="716" cy="715"/>
                <a:chOff x="4776637" y="4404800"/>
                <a:chExt cx="1011863" cy="1008000"/>
              </a:xfrm>
            </p:grpSpPr>
            <p:sp>
              <p:nvSpPr>
                <p:cNvPr id="14" name="Oval 2"/>
                <p:cNvSpPr>
                  <a:spLocks noChangeAspect="1" noChangeArrowheads="1"/>
                </p:cNvSpPr>
                <p:nvPr/>
              </p:nvSpPr>
              <p:spPr bwMode="auto">
                <a:xfrm>
                  <a:off x="4780500" y="4404800"/>
                  <a:ext cx="1008000" cy="1008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F01"/>
                    </a:gs>
                    <a:gs pos="90000">
                      <a:srgbClr val="E22000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225425" dist="38100" dir="5220000" algn="ctr">
                    <a:srgbClr val="000000">
                      <a:alpha val="33000"/>
                    </a:srgbClr>
                  </a:outerShdw>
                </a:effectLst>
                <a:scene3d>
                  <a:camera prst="orthographicFront"/>
                  <a:lightRig rig="flat" dir="t"/>
                </a:scene3d>
                <a:sp3d extrusionH="304800" contourW="19050">
                  <a:bevelT prst="convex"/>
                  <a:bevelB w="0" h="0"/>
                  <a:contourClr>
                    <a:srgbClr val="FFE593"/>
                  </a:contourClr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>
                  <a:sp3d/>
                </a:bodyPr>
                <a:lstStyle/>
                <a:p>
                  <a:pPr algn="ctr" defTabSz="1284288" eaLnBrk="0" fontAlgn="ctr" hangingPunct="0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0000"/>
                    </a:buClr>
                    <a:buSzPct val="70000"/>
                    <a:buFont typeface="Wingdings" pitchFamily="2" charset="2"/>
                    <a:buChar char="u"/>
                    <a:defRPr/>
                  </a:pPr>
                  <a:endParaRPr lang="fr-FR" altLang="zh-CN" sz="1600" b="1" dirty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endParaRPr>
                </a:p>
              </p:txBody>
            </p:sp>
            <p:sp>
              <p:nvSpPr>
                <p:cNvPr id="15" name="椭圆 14"/>
                <p:cNvSpPr>
                  <a:spLocks/>
                </p:cNvSpPr>
                <p:nvPr/>
              </p:nvSpPr>
              <p:spPr>
                <a:xfrm rot="19388639">
                  <a:off x="4776636" y="4464010"/>
                  <a:ext cx="683997" cy="4666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45000">
                      <a:schemeClr val="bg1">
                        <a:alpha val="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1284288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1400" dirty="0">
                    <a:solidFill>
                      <a:srgbClr val="FFFFFF"/>
                    </a:solidFill>
                    <a:ea typeface="微软雅黑" pitchFamily="34" charset="-122"/>
                  </a:endParaRPr>
                </a:p>
              </p:txBody>
            </p:sp>
            <p:sp>
              <p:nvSpPr>
                <p:cNvPr id="16" name="椭圆 15"/>
                <p:cNvSpPr>
                  <a:spLocks noChangeAspect="1"/>
                </p:cNvSpPr>
                <p:nvPr/>
              </p:nvSpPr>
              <p:spPr>
                <a:xfrm>
                  <a:off x="4888500" y="4512800"/>
                  <a:ext cx="792000" cy="792000"/>
                </a:xfrm>
                <a:prstGeom prst="ellipse">
                  <a:avLst/>
                </a:prstGeom>
                <a:gradFill flip="none" rotWithShape="1">
                  <a:gsLst>
                    <a:gs pos="10000">
                      <a:srgbClr val="FFC000">
                        <a:alpha val="60000"/>
                      </a:srgbClr>
                    </a:gs>
                    <a:gs pos="70000">
                      <a:schemeClr val="bg1">
                        <a:alpha val="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1284288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2500" dirty="0"/>
                </a:p>
              </p:txBody>
            </p:sp>
          </p:grpSp>
          <p:sp>
            <p:nvSpPr>
              <p:cNvPr id="13" name="TextBox 147"/>
              <p:cNvSpPr txBox="1">
                <a:spLocks noChangeArrowheads="1"/>
              </p:cNvSpPr>
              <p:nvPr/>
            </p:nvSpPr>
            <p:spPr bwMode="auto">
              <a:xfrm>
                <a:off x="4439" y="3631"/>
                <a:ext cx="75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1pPr>
                <a:lvl2pPr marL="742950" indent="-28575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2pPr>
                <a:lvl3pPr marL="11430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3pPr>
                <a:lvl4pPr marL="16002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4pPr>
                <a:lvl5pPr marL="2057400" indent="-2286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9pPr>
              </a:lstStyle>
              <a:p>
                <a:pPr algn="ctr" fontAlgn="ctr">
                  <a:buClr>
                    <a:srgbClr val="FF0000"/>
                  </a:buClr>
                  <a:buSzPct val="70000"/>
                </a:pPr>
                <a:r>
                  <a:rPr lang="zh-CN" altLang="en-US" b="1"/>
                  <a:t>长效激励</a:t>
                </a:r>
              </a:p>
            </p:txBody>
          </p:sp>
        </p:grp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230188" y="1641475"/>
            <a:ext cx="82296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、人力资源理念</a:t>
            </a:r>
          </a:p>
        </p:txBody>
      </p:sp>
    </p:spTree>
    <p:extLst>
      <p:ext uri="{BB962C8B-B14F-4D97-AF65-F5344CB8AC3E}">
        <p14:creationId xmlns:p14="http://schemas.microsoft.com/office/powerpoint/2010/main" val="37353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85800" y="1196752"/>
            <a:ext cx="7772400" cy="448738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000" dirty="0">
                <a:solidFill>
                  <a:schemeClr val="accent2">
                    <a:lumMod val="75000"/>
                  </a:schemeClr>
                </a:solidFill>
                <a:latin typeface="华文楷体" pitchFamily="2" charset="-122"/>
                <a:ea typeface="华文楷体" pitchFamily="2" charset="-122"/>
              </a:rPr>
              <a:t>量才适用</a:t>
            </a:r>
            <a:endParaRPr lang="en-US" altLang="zh-CN" sz="2000" dirty="0">
              <a:solidFill>
                <a:schemeClr val="accent2">
                  <a:lumMod val="75000"/>
                </a:schemeClr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  <a:cs typeface="Times New Roman" pitchFamily="18" charset="0"/>
              </a:rPr>
              <a:t>        </a:t>
            </a:r>
            <a:r>
              <a:rPr lang="zh-CN" altLang="en-US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  <a:cs typeface="Times New Roman" pitchFamily="18" charset="0"/>
              </a:rPr>
              <a:t>量才适用就是合适的人做合适的事。要求我们做到人岗匹配、人责匹配，人尽其才。在此基础上逐步完善以胜任能力为主要内容的科学考核评价体系，客观公正地评价人才，科学合理地配置人才，发挥人才最大的潜力，实现公司人力资源价值最优化。</a:t>
            </a:r>
            <a:endParaRPr lang="en-US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endParaRPr lang="en-US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000" dirty="0">
                <a:solidFill>
                  <a:schemeClr val="accent2">
                    <a:lumMod val="75000"/>
                  </a:schemeClr>
                </a:solidFill>
                <a:latin typeface="华文楷体" pitchFamily="2" charset="-122"/>
                <a:ea typeface="华文楷体" pitchFamily="2" charset="-122"/>
              </a:rPr>
              <a:t>绩效为先</a:t>
            </a:r>
            <a:endParaRPr lang="en-US" altLang="zh-CN" sz="2000" dirty="0">
              <a:solidFill>
                <a:schemeClr val="accent2">
                  <a:lumMod val="75000"/>
                </a:schemeClr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绩效是考核员工对企业贡献大小的前提，是衡量人才的一个重要标准，优秀的人才首先要能为公司创造财富，在岗位上持续创造高绩效。我们主张绩效是员工的薪酬、晋升、调迁、培训和奖惩的依据，优异的业绩会得到及时的承认和相应的奖励。</a:t>
            </a:r>
          </a:p>
          <a:p>
            <a:pPr>
              <a:lnSpc>
                <a:spcPct val="120000"/>
              </a:lnSpc>
            </a:pPr>
            <a:endParaRPr lang="zh-CN" altLang="en-US" dirty="0">
              <a:latin typeface="华文中宋" pitchFamily="2" charset="-122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9938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685800" y="1268760"/>
            <a:ext cx="7772400" cy="41544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000" dirty="0">
                <a:solidFill>
                  <a:schemeClr val="accent2">
                    <a:lumMod val="75000"/>
                  </a:schemeClr>
                </a:solidFill>
                <a:latin typeface="华文楷体" pitchFamily="2" charset="-122"/>
                <a:ea typeface="华文楷体" pitchFamily="2" charset="-122"/>
              </a:rPr>
              <a:t>公平竞争  </a:t>
            </a:r>
            <a:endParaRPr lang="en-US" altLang="zh-CN" sz="2000" dirty="0">
              <a:solidFill>
                <a:schemeClr val="accent2">
                  <a:lumMod val="75000"/>
                </a:schemeClr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  <a:cs typeface="Times New Roman" pitchFamily="18" charset="0"/>
              </a:rPr>
              <a:t>        </a:t>
            </a:r>
            <a:r>
              <a:rPr lang="zh-CN" altLang="en-US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  <a:cs typeface="Times New Roman" pitchFamily="18" charset="0"/>
              </a:rPr>
              <a:t>我们奉行薪酬市场化的原则，兼顾内外公平性，并努力创造一个“能者上、平者让、庸者下”的动态用人机制和公平竞争环境，不断完善内部岗位竞聘、外部人才引进、后备人才培养、人员主动配置等方式，不断完善人才竞争机制，促使优秀人才脱颖而出。</a:t>
            </a:r>
          </a:p>
          <a:p>
            <a:pPr>
              <a:lnSpc>
                <a:spcPct val="120000"/>
              </a:lnSpc>
            </a:pPr>
            <a:endParaRPr lang="en-US" altLang="zh-CN" sz="2000" dirty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000" dirty="0">
                <a:solidFill>
                  <a:schemeClr val="accent2">
                    <a:lumMod val="75000"/>
                  </a:schemeClr>
                </a:solidFill>
                <a:latin typeface="华文楷体" pitchFamily="2" charset="-122"/>
                <a:ea typeface="华文楷体" pitchFamily="2" charset="-122"/>
              </a:rPr>
              <a:t>长效激励</a:t>
            </a:r>
            <a:endParaRPr lang="en-US" altLang="zh-CN" sz="2000" dirty="0">
              <a:solidFill>
                <a:schemeClr val="accent2">
                  <a:lumMod val="75000"/>
                </a:schemeClr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zh-CN" altLang="en-US" sz="2000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我们通过股权激励、企业年金制、补充商业医疗保险等手段实现激励制度的长效性，以吸引和留住优秀的人才，并建立多元化的激励机制，重视员工在公司内的长远发展，实现待遇留人，感情留人和事业留人，激发员工的创造性和能动性。</a:t>
            </a:r>
          </a:p>
          <a:p>
            <a:pPr>
              <a:lnSpc>
                <a:spcPct val="120000"/>
              </a:lnSpc>
            </a:pPr>
            <a:endParaRPr lang="zh-CN" altLang="en-US" sz="2000" dirty="0">
              <a:solidFill>
                <a:schemeClr val="bg1"/>
              </a:solidFill>
              <a:latin typeface="华文中宋" pitchFamily="2" charset="-122"/>
              <a:ea typeface="华文中宋" pitchFamily="2" charset="-122"/>
            </a:endParaRPr>
          </a:p>
          <a:p>
            <a:pPr>
              <a:lnSpc>
                <a:spcPct val="120000"/>
              </a:lnSpc>
            </a:pPr>
            <a:endParaRPr lang="zh-CN" altLang="en-US" dirty="0">
              <a:latin typeface="华文中宋" pitchFamily="2" charset="-122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3988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23528" y="819845"/>
            <a:ext cx="8353425" cy="44891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、</a:t>
            </a:r>
            <a:r>
              <a:rPr lang="zh-CN" alt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薪酬福利</a:t>
            </a: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468313" y="1773238"/>
            <a:ext cx="83058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 b="1" dirty="0" smtClean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000" b="1" dirty="0" smtClean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>、薪</a:t>
            </a:r>
            <a:r>
              <a:rPr lang="zh-CN" altLang="en-US" sz="2000" b="1" dirty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>酬理念</a:t>
            </a:r>
          </a:p>
          <a:p>
            <a:pPr marL="342900" indent="-342900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000" b="1" dirty="0">
                <a:latin typeface="华文楷体" pitchFamily="2" charset="-122"/>
                <a:ea typeface="华文楷体" pitchFamily="2" charset="-122"/>
              </a:rPr>
              <a:t>      </a:t>
            </a:r>
            <a:r>
              <a:rPr lang="zh-CN" altLang="en-US" sz="2000" b="1" dirty="0">
                <a:solidFill>
                  <a:srgbClr val="3366CC"/>
                </a:solidFill>
                <a:latin typeface="华文楷体" pitchFamily="2" charset="-122"/>
                <a:ea typeface="华文楷体" pitchFamily="2" charset="-122"/>
              </a:rPr>
              <a:t>公司薪酬福利体系根据公司发展战略和人力资源策略制定，体现市场竞争性与内部公平性，以支持员工的发展和成长，吸引、保留、激励优秀人才。</a:t>
            </a:r>
          </a:p>
          <a:p>
            <a:pPr marL="342900" indent="-342900">
              <a:lnSpc>
                <a:spcPct val="120000"/>
              </a:lnSpc>
              <a:buFont typeface="Wingdings" pitchFamily="2" charset="2"/>
              <a:buNone/>
            </a:pPr>
            <a:endParaRPr lang="zh-CN" altLang="en-US" sz="2000" b="1" dirty="0">
              <a:solidFill>
                <a:srgbClr val="3366CC"/>
              </a:solidFill>
              <a:latin typeface="华文楷体" pitchFamily="2" charset="-122"/>
              <a:ea typeface="华文楷体" pitchFamily="2" charset="-122"/>
            </a:endParaRPr>
          </a:p>
          <a:p>
            <a:pPr marL="800100" lvl="1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000" b="1" dirty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>市场竞争</a:t>
            </a:r>
          </a:p>
          <a:p>
            <a:pPr marL="800100" lvl="1" indent="-342900">
              <a:lnSpc>
                <a:spcPct val="120000"/>
              </a:lnSpc>
            </a:pPr>
            <a:r>
              <a:rPr lang="zh-CN" altLang="en-US" sz="2000" b="1" dirty="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000" b="1" dirty="0">
                <a:solidFill>
                  <a:srgbClr val="3366CC"/>
                </a:solidFill>
                <a:latin typeface="华文楷体" pitchFamily="2" charset="-122"/>
                <a:ea typeface="华文楷体" pitchFamily="2" charset="-122"/>
              </a:rPr>
              <a:t>员工整体薪酬福利水平在目标人才市场上具有竞争性；</a:t>
            </a:r>
          </a:p>
          <a:p>
            <a:pPr marL="800100" lvl="1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000" b="1" dirty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>内部公平</a:t>
            </a:r>
          </a:p>
          <a:p>
            <a:pPr marL="800100" lvl="1" indent="-342900">
              <a:lnSpc>
                <a:spcPct val="120000"/>
              </a:lnSpc>
            </a:pPr>
            <a:r>
              <a:rPr lang="zh-CN" altLang="en-US" sz="2000" b="1" dirty="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000" b="1" dirty="0">
                <a:solidFill>
                  <a:srgbClr val="3366CC"/>
                </a:solidFill>
                <a:latin typeface="华文楷体" pitchFamily="2" charset="-122"/>
                <a:ea typeface="华文楷体" pitchFamily="2" charset="-122"/>
              </a:rPr>
              <a:t>岗位价值越大，对组织的贡献度越高，获得的回报越丰厚；</a:t>
            </a:r>
          </a:p>
          <a:p>
            <a:pPr marL="800100" lvl="1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000" b="1" dirty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>绩效导向</a:t>
            </a:r>
          </a:p>
          <a:p>
            <a:pPr marL="800100" lvl="1" indent="-342900">
              <a:lnSpc>
                <a:spcPct val="120000"/>
              </a:lnSpc>
            </a:pPr>
            <a:r>
              <a:rPr lang="zh-CN" altLang="en-US" sz="2000" b="1" dirty="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000" b="1" dirty="0">
                <a:solidFill>
                  <a:srgbClr val="3366CC"/>
                </a:solidFill>
                <a:latin typeface="华文楷体" pitchFamily="2" charset="-122"/>
                <a:ea typeface="华文楷体" pitchFamily="2" charset="-122"/>
              </a:rPr>
              <a:t>薪酬水平取决于绩效表现，多劳多得，不劳不得。</a:t>
            </a:r>
          </a:p>
        </p:txBody>
      </p:sp>
    </p:spTree>
    <p:extLst>
      <p:ext uri="{BB962C8B-B14F-4D97-AF65-F5344CB8AC3E}">
        <p14:creationId xmlns:p14="http://schemas.microsoft.com/office/powerpoint/2010/main" val="1935752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23850" y="981075"/>
            <a:ext cx="8353425" cy="187186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400" dirty="0" smtClean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400" dirty="0" smtClean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>、薪</a:t>
            </a:r>
            <a:r>
              <a:rPr lang="zh-CN" altLang="en-US" sz="2400" dirty="0" smtClean="0">
                <a:solidFill>
                  <a:srgbClr val="CC0000"/>
                </a:solidFill>
                <a:latin typeface="华文楷体" pitchFamily="2" charset="-122"/>
                <a:ea typeface="华文楷体" pitchFamily="2" charset="-122"/>
              </a:rPr>
              <a:t>酬水平</a:t>
            </a:r>
            <a:endParaRPr lang="zh-CN" altLang="en-US" sz="24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1900" dirty="0" smtClean="0">
                <a:solidFill>
                  <a:srgbClr val="3366CC"/>
                </a:solidFill>
                <a:latin typeface="华文楷体" pitchFamily="2" charset="-122"/>
                <a:ea typeface="华文楷体" pitchFamily="2" charset="-122"/>
              </a:rPr>
              <a:t>实行岗位工资制，参考因素是各岗位的市场价格</a:t>
            </a:r>
            <a:r>
              <a:rPr lang="zh-CN" altLang="en-US" sz="1900" dirty="0" smtClean="0">
                <a:solidFill>
                  <a:srgbClr val="3366CC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sz="1900" dirty="0" smtClean="0">
              <a:solidFill>
                <a:srgbClr val="3366CC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1900" dirty="0" smtClean="0">
                <a:solidFill>
                  <a:srgbClr val="3366CC"/>
                </a:solidFill>
                <a:latin typeface="华文楷体" pitchFamily="2" charset="-122"/>
                <a:ea typeface="华文楷体" pitchFamily="2" charset="-122"/>
              </a:rPr>
              <a:t>岗位价值、员工的绩效水平和能力、地区薪酬水平差异是定薪基础</a:t>
            </a:r>
            <a:r>
              <a:rPr lang="zh-CN" altLang="en-US" sz="1900" dirty="0" smtClean="0">
                <a:solidFill>
                  <a:srgbClr val="3366CC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sz="1900" dirty="0" smtClean="0">
              <a:solidFill>
                <a:srgbClr val="3366CC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1900" dirty="0" smtClean="0">
                <a:solidFill>
                  <a:srgbClr val="3366CC"/>
                </a:solidFill>
                <a:latin typeface="华文楷体" pitchFamily="2" charset="-122"/>
                <a:ea typeface="华文楷体" pitchFamily="2" charset="-122"/>
              </a:rPr>
              <a:t>公司每年根据市场薪酬水平、物价水平，公司的业绩水平和员工个人绩效水平，对员工的薪酬进行年度回顾与调整。</a:t>
            </a:r>
          </a:p>
          <a:p>
            <a:endParaRPr lang="en-US" altLang="zh-CN" sz="1800" dirty="0" smtClean="0">
              <a:solidFill>
                <a:srgbClr val="3366CC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222250" y="3241675"/>
            <a:ext cx="7486650" cy="2527300"/>
            <a:chOff x="612" y="1888"/>
            <a:chExt cx="4716" cy="1592"/>
          </a:xfrm>
        </p:grpSpPr>
        <p:sp>
          <p:nvSpPr>
            <p:cNvPr id="4" name="Rectangle 15"/>
            <p:cNvSpPr>
              <a:spLocks noChangeArrowheads="1"/>
            </p:cNvSpPr>
            <p:nvPr/>
          </p:nvSpPr>
          <p:spPr bwMode="auto">
            <a:xfrm>
              <a:off x="4128" y="2208"/>
              <a:ext cx="1200" cy="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150000"/>
                </a:spcBef>
              </a:pPr>
              <a:r>
                <a:rPr kumimoji="1" lang="zh-CN" altLang="en-US" sz="1700" b="1" dirty="0">
                  <a:solidFill>
                    <a:schemeClr val="bg1"/>
                  </a:solidFill>
                  <a:latin typeface="宋体" charset="-122"/>
                  <a:ea typeface="华文楷体" pitchFamily="2" charset="-122"/>
                </a:rPr>
                <a:t>采取</a:t>
              </a:r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行动的</a:t>
              </a:r>
              <a:r>
                <a:rPr kumimoji="1" lang="zh-CN" altLang="en-US" sz="1700" b="1" dirty="0">
                  <a:solidFill>
                    <a:schemeClr val="bg1"/>
                  </a:solidFill>
                  <a:latin typeface="宋体" charset="-122"/>
                  <a:ea typeface="华文楷体" pitchFamily="2" charset="-122"/>
                </a:rPr>
                <a:t>自由</a:t>
              </a:r>
              <a:r>
                <a:rPr kumimoji="1" lang="zh-CN" altLang="en-US" sz="2000" dirty="0">
                  <a:solidFill>
                    <a:schemeClr val="bg1"/>
                  </a:solidFill>
                  <a:latin typeface="宋体" charset="-122"/>
                </a:rPr>
                <a:t> </a:t>
              </a:r>
            </a:p>
            <a:p>
              <a:pPr eaLnBrk="0" hangingPunct="0"/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 </a:t>
              </a:r>
            </a:p>
            <a:p>
              <a:pPr eaLnBrk="0" hangingPunct="0"/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影响范围</a:t>
              </a:r>
              <a:r>
                <a:rPr kumimoji="1" lang="zh-CN" altLang="en-US" sz="2000" dirty="0">
                  <a:solidFill>
                    <a:schemeClr val="bg1"/>
                  </a:solidFill>
                  <a:latin typeface="宋体" charset="-122"/>
                </a:rPr>
                <a:t> </a:t>
              </a:r>
            </a:p>
            <a:p>
              <a:pPr eaLnBrk="0" hangingPunct="0"/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 </a:t>
              </a:r>
            </a:p>
            <a:p>
              <a:pPr eaLnBrk="0" hangingPunct="0"/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影响性质</a:t>
              </a:r>
              <a:endParaRPr kumimoji="1" lang="zh-CN" altLang="en-US" sz="1700" b="1" dirty="0">
                <a:solidFill>
                  <a:schemeClr val="bg1"/>
                </a:solidFill>
                <a:latin typeface="华文行楷" pitchFamily="2" charset="-122"/>
                <a:ea typeface="华文楷体" pitchFamily="2" charset="-122"/>
                <a:cs typeface="文鼎粗圆简"/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852" y="2291"/>
              <a:ext cx="1103" cy="1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150000"/>
                </a:spcBef>
              </a:pPr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知识经验</a:t>
              </a:r>
              <a:r>
                <a:rPr kumimoji="1" lang="zh-CN" altLang="en-US" sz="2000" dirty="0">
                  <a:solidFill>
                    <a:schemeClr val="bg1"/>
                  </a:solidFill>
                  <a:latin typeface="宋体" charset="-122"/>
                </a:rPr>
                <a:t> </a:t>
              </a:r>
            </a:p>
            <a:p>
              <a:pPr eaLnBrk="0" hangingPunct="0"/>
              <a:r>
                <a:rPr kumimoji="1" lang="zh-CN" altLang="en-US" sz="2000" dirty="0">
                  <a:solidFill>
                    <a:schemeClr val="bg1"/>
                  </a:solidFill>
                  <a:latin typeface="宋体" charset="-122"/>
                </a:rPr>
                <a:t> </a:t>
              </a:r>
            </a:p>
            <a:p>
              <a:pPr eaLnBrk="0" hangingPunct="0"/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管理范围</a:t>
              </a:r>
              <a:r>
                <a:rPr kumimoji="1" lang="zh-CN" altLang="en-US" sz="2000" dirty="0">
                  <a:solidFill>
                    <a:schemeClr val="bg1"/>
                  </a:solidFill>
                  <a:latin typeface="宋体" charset="-122"/>
                </a:rPr>
                <a:t> </a:t>
              </a:r>
            </a:p>
            <a:p>
              <a:pPr eaLnBrk="0" hangingPunct="0"/>
              <a:endParaRPr kumimoji="1" lang="zh-CN" altLang="en-US" sz="2000" dirty="0">
                <a:solidFill>
                  <a:schemeClr val="bg1"/>
                </a:solidFill>
                <a:latin typeface="宋体" charset="-122"/>
              </a:endParaRPr>
            </a:p>
            <a:p>
              <a:pPr eaLnBrk="0" hangingPunct="0"/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人际关系技巧</a:t>
              </a:r>
              <a:r>
                <a:rPr kumimoji="1" lang="zh-CN" altLang="en-US" sz="2000" dirty="0">
                  <a:solidFill>
                    <a:schemeClr val="bg1"/>
                  </a:solidFill>
                  <a:latin typeface="宋体" charset="-122"/>
                </a:rPr>
                <a:t> </a:t>
              </a:r>
            </a:p>
            <a:p>
              <a:pPr eaLnBrk="0" hangingPunct="0"/>
              <a:endParaRPr kumimoji="1" lang="en-US" altLang="zh-CN" dirty="0">
                <a:solidFill>
                  <a:schemeClr val="bg1"/>
                </a:solidFill>
                <a:latin typeface="宋体" charset="-122"/>
              </a:endParaRPr>
            </a:p>
          </p:txBody>
        </p:sp>
        <p:sp>
          <p:nvSpPr>
            <p:cNvPr id="6" name="Line 16"/>
            <p:cNvSpPr>
              <a:spLocks noChangeShapeType="1"/>
            </p:cNvSpPr>
            <p:nvPr/>
          </p:nvSpPr>
          <p:spPr bwMode="auto">
            <a:xfrm flipH="1">
              <a:off x="795" y="2550"/>
              <a:ext cx="8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2388" y="2339"/>
              <a:ext cx="1012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150000"/>
                </a:spcBef>
              </a:pPr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思考的环境</a:t>
              </a:r>
              <a:r>
                <a:rPr kumimoji="1" lang="zh-CN" altLang="en-US" sz="2000" dirty="0">
                  <a:solidFill>
                    <a:schemeClr val="bg1"/>
                  </a:solidFill>
                  <a:latin typeface="宋体" charset="-122"/>
                </a:rPr>
                <a:t> </a:t>
              </a:r>
            </a:p>
            <a:p>
              <a:pPr algn="ctr" eaLnBrk="0" hangingPunct="0"/>
              <a:endParaRPr kumimoji="1" lang="zh-CN" altLang="en-US" sz="2000" dirty="0">
                <a:solidFill>
                  <a:schemeClr val="bg1"/>
                </a:solidFill>
                <a:latin typeface="宋体" charset="-122"/>
              </a:endParaRPr>
            </a:p>
            <a:p>
              <a:pPr algn="ctr" eaLnBrk="0" hangingPunct="0"/>
              <a:endParaRPr kumimoji="1" lang="zh-CN" altLang="en-US" sz="2000" dirty="0">
                <a:solidFill>
                  <a:schemeClr val="bg1"/>
                </a:solidFill>
                <a:latin typeface="宋体" charset="-122"/>
              </a:endParaRPr>
            </a:p>
            <a:p>
              <a:pPr algn="ctr" eaLnBrk="0" hangingPunct="0"/>
              <a:r>
                <a:rPr kumimoji="1" lang="zh-CN" altLang="en-US" sz="1700" b="1" dirty="0">
                  <a:solidFill>
                    <a:schemeClr val="bg1"/>
                  </a:solidFill>
                  <a:latin typeface="华文行楷" pitchFamily="2" charset="-122"/>
                  <a:ea typeface="华文楷体" pitchFamily="2" charset="-122"/>
                </a:rPr>
                <a:t>思考的挑战</a:t>
              </a:r>
            </a:p>
          </p:txBody>
        </p:sp>
        <p:sp>
          <p:nvSpPr>
            <p:cNvPr id="8" name="Line 18"/>
            <p:cNvSpPr>
              <a:spLocks noChangeShapeType="1"/>
            </p:cNvSpPr>
            <p:nvPr/>
          </p:nvSpPr>
          <p:spPr bwMode="auto">
            <a:xfrm flipH="1">
              <a:off x="2381" y="2483"/>
              <a:ext cx="7" cy="5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19"/>
            <p:cNvSpPr>
              <a:spLocks noChangeShapeType="1"/>
            </p:cNvSpPr>
            <p:nvPr/>
          </p:nvSpPr>
          <p:spPr bwMode="auto">
            <a:xfrm>
              <a:off x="756" y="2435"/>
              <a:ext cx="1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20"/>
            <p:cNvSpPr>
              <a:spLocks noChangeShapeType="1"/>
            </p:cNvSpPr>
            <p:nvPr/>
          </p:nvSpPr>
          <p:spPr bwMode="auto">
            <a:xfrm>
              <a:off x="748" y="2795"/>
              <a:ext cx="1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21"/>
            <p:cNvSpPr>
              <a:spLocks noChangeShapeType="1"/>
            </p:cNvSpPr>
            <p:nvPr/>
          </p:nvSpPr>
          <p:spPr bwMode="auto">
            <a:xfrm>
              <a:off x="748" y="3203"/>
              <a:ext cx="1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22"/>
            <p:cNvSpPr>
              <a:spLocks noChangeShapeType="1"/>
            </p:cNvSpPr>
            <p:nvPr/>
          </p:nvSpPr>
          <p:spPr bwMode="auto">
            <a:xfrm>
              <a:off x="2381" y="3022"/>
              <a:ext cx="11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25"/>
            <p:cNvSpPr>
              <a:spLocks noChangeShapeType="1"/>
            </p:cNvSpPr>
            <p:nvPr/>
          </p:nvSpPr>
          <p:spPr bwMode="auto">
            <a:xfrm>
              <a:off x="2388" y="2483"/>
              <a:ext cx="11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28"/>
            <p:cNvSpPr>
              <a:spLocks noChangeArrowheads="1"/>
            </p:cNvSpPr>
            <p:nvPr/>
          </p:nvSpPr>
          <p:spPr bwMode="auto">
            <a:xfrm>
              <a:off x="612" y="1921"/>
              <a:ext cx="1108" cy="274"/>
            </a:xfrm>
            <a:prstGeom prst="rect">
              <a:avLst/>
            </a:prstGeom>
            <a:solidFill>
              <a:srgbClr val="CCFFCC"/>
            </a:solidFill>
            <a:ln w="25399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Rectangle 29"/>
            <p:cNvSpPr>
              <a:spLocks noChangeArrowheads="1"/>
            </p:cNvSpPr>
            <p:nvPr/>
          </p:nvSpPr>
          <p:spPr bwMode="auto">
            <a:xfrm>
              <a:off x="2182" y="1908"/>
              <a:ext cx="1343" cy="274"/>
            </a:xfrm>
            <a:prstGeom prst="rect">
              <a:avLst/>
            </a:prstGeom>
            <a:solidFill>
              <a:srgbClr val="CCFFCC"/>
            </a:solidFill>
            <a:ln w="25399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Rectangle 30"/>
            <p:cNvSpPr>
              <a:spLocks noChangeArrowheads="1"/>
            </p:cNvSpPr>
            <p:nvPr/>
          </p:nvSpPr>
          <p:spPr bwMode="auto">
            <a:xfrm>
              <a:off x="4057" y="1888"/>
              <a:ext cx="1200" cy="274"/>
            </a:xfrm>
            <a:prstGeom prst="rect">
              <a:avLst/>
            </a:prstGeom>
            <a:solidFill>
              <a:srgbClr val="CCFFCC"/>
            </a:solidFill>
            <a:ln w="25399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Rectangle 31"/>
            <p:cNvSpPr>
              <a:spLocks noChangeArrowheads="1"/>
            </p:cNvSpPr>
            <p:nvPr/>
          </p:nvSpPr>
          <p:spPr bwMode="auto">
            <a:xfrm>
              <a:off x="2464" y="1918"/>
              <a:ext cx="6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kumimoji="1" lang="zh-CN" altLang="en-US" b="1" dirty="0">
                  <a:solidFill>
                    <a:srgbClr val="FF3300"/>
                  </a:solidFill>
                  <a:latin typeface="Times New Roman" pitchFamily="18" charset="0"/>
                  <a:ea typeface="黑体" pitchFamily="2" charset="-122"/>
                </a:rPr>
                <a:t>解决问题</a:t>
              </a:r>
            </a:p>
          </p:txBody>
        </p:sp>
        <p:sp>
          <p:nvSpPr>
            <p:cNvPr id="18" name="Rectangle 32"/>
            <p:cNvSpPr>
              <a:spLocks noChangeArrowheads="1"/>
            </p:cNvSpPr>
            <p:nvPr/>
          </p:nvSpPr>
          <p:spPr bwMode="auto">
            <a:xfrm>
              <a:off x="832" y="1918"/>
              <a:ext cx="6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kumimoji="1" lang="zh-CN" altLang="en-US" b="1" dirty="0">
                  <a:solidFill>
                    <a:srgbClr val="FF3300"/>
                  </a:solidFill>
                  <a:latin typeface="Times New Roman" pitchFamily="18" charset="0"/>
                  <a:ea typeface="黑体" pitchFamily="2" charset="-122"/>
                </a:rPr>
                <a:t>知识技能</a:t>
              </a:r>
            </a:p>
          </p:txBody>
        </p:sp>
        <p:sp>
          <p:nvSpPr>
            <p:cNvPr id="19" name="Rectangle 33"/>
            <p:cNvSpPr>
              <a:spLocks noChangeArrowheads="1"/>
            </p:cNvSpPr>
            <p:nvPr/>
          </p:nvSpPr>
          <p:spPr bwMode="auto">
            <a:xfrm>
              <a:off x="4390" y="1908"/>
              <a:ext cx="54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kumimoji="1" lang="zh-CN" altLang="en-US" b="1">
                  <a:solidFill>
                    <a:srgbClr val="FF3300"/>
                  </a:solidFill>
                  <a:latin typeface="Times New Roman" pitchFamily="18" charset="0"/>
                  <a:ea typeface="黑体" pitchFamily="2" charset="-122"/>
                </a:rPr>
                <a:t>责任性</a:t>
              </a:r>
            </a:p>
          </p:txBody>
        </p:sp>
        <p:sp>
          <p:nvSpPr>
            <p:cNvPr id="20" name="Line 23"/>
            <p:cNvSpPr>
              <a:spLocks noChangeShapeType="1"/>
            </p:cNvSpPr>
            <p:nvPr/>
          </p:nvSpPr>
          <p:spPr bwMode="auto">
            <a:xfrm>
              <a:off x="4020" y="2387"/>
              <a:ext cx="11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4"/>
            <p:cNvSpPr>
              <a:spLocks noChangeShapeType="1"/>
            </p:cNvSpPr>
            <p:nvPr/>
          </p:nvSpPr>
          <p:spPr bwMode="auto">
            <a:xfrm>
              <a:off x="4014" y="2704"/>
              <a:ext cx="1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4014" y="3022"/>
              <a:ext cx="1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 flipH="1">
              <a:off x="4014" y="2387"/>
              <a:ext cx="6" cy="6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5737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1054485</TotalTime>
  <Words>1160</Words>
  <Application>Microsoft Office PowerPoint</Application>
  <PresentationFormat>全屏显示(4:3)</PresentationFormat>
  <Paragraphs>118</Paragraphs>
  <Slides>16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流畅</vt:lpstr>
      <vt:lpstr>南京风电校园招聘宣讲会  愿我们携手走向成功，互惠共赢！ </vt:lpstr>
      <vt:lpstr>PowerPoint 演示文稿</vt:lpstr>
      <vt:lpstr>PowerPoint 演示文稿</vt:lpstr>
      <vt:lpstr>PowerPoint 演示文稿</vt:lpstr>
      <vt:lpstr>职业发展与薪酬福利</vt:lpstr>
      <vt:lpstr>PowerPoint 演示文稿</vt:lpstr>
      <vt:lpstr>PowerPoint 演示文稿</vt:lpstr>
      <vt:lpstr>PowerPoint 演示文稿</vt:lpstr>
      <vt:lpstr>PowerPoint 演示文稿</vt:lpstr>
      <vt:lpstr>薪资待遇</vt:lpstr>
      <vt:lpstr>福利待遇</vt:lpstr>
      <vt:lpstr>招聘流程 招聘岗位：调试工程师（25名）</vt:lpstr>
      <vt:lpstr>任职要求</vt:lpstr>
      <vt:lpstr>招聘流程</vt:lpstr>
      <vt:lpstr>联系方式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Administrator</cp:lastModifiedBy>
  <cp:revision>510</cp:revision>
  <dcterms:modified xsi:type="dcterms:W3CDTF">2015-12-24T06:01:22Z</dcterms:modified>
</cp:coreProperties>
</file>